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61" r:id="rId5"/>
    <p:sldId id="262" r:id="rId6"/>
    <p:sldId id="263" r:id="rId7"/>
    <p:sldId id="282" r:id="rId8"/>
    <p:sldId id="283" r:id="rId9"/>
    <p:sldId id="284" r:id="rId10"/>
    <p:sldId id="264" r:id="rId11"/>
    <p:sldId id="256" r:id="rId12"/>
    <p:sldId id="257" r:id="rId13"/>
    <p:sldId id="259" r:id="rId14"/>
    <p:sldId id="260" r:id="rId15"/>
    <p:sldId id="258" r:id="rId16"/>
    <p:sldId id="277" r:id="rId17"/>
    <p:sldId id="278" r:id="rId18"/>
    <p:sldId id="279" r:id="rId19"/>
    <p:sldId id="280" r:id="rId20"/>
    <p:sldId id="281"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C0818A7-1D90-42E0-B05E-AC5DF00F109D}">
          <p14:sldIdLst>
            <p14:sldId id="261"/>
            <p14:sldId id="262"/>
            <p14:sldId id="263"/>
            <p14:sldId id="282"/>
            <p14:sldId id="283"/>
            <p14:sldId id="284"/>
            <p14:sldId id="264"/>
            <p14:sldId id="256"/>
            <p14:sldId id="257"/>
            <p14:sldId id="259"/>
            <p14:sldId id="260"/>
            <p14:sldId id="258"/>
            <p14:sldId id="277"/>
            <p14:sldId id="278"/>
            <p14:sldId id="279"/>
            <p14:sldId id="280"/>
            <p14:sldId id="281"/>
            <p14:sldId id="265"/>
            <p14:sldId id="266"/>
            <p14:sldId id="267"/>
            <p14:sldId id="268"/>
            <p14:sldId id="269"/>
            <p14:sldId id="270"/>
            <p14:sldId id="271"/>
            <p14:sldId id="272"/>
            <p14:sldId id="273"/>
            <p14:sldId id="274"/>
            <p14:sldId id="275"/>
            <p14:sldId id="27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110"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903022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708037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7016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072610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1898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671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3685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39058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57337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003D36-D1F1-4A20-981C-C432A6A005F6}" type="datetimeFigureOut">
              <a:rPr lang="es-GT" smtClean="0"/>
              <a:t>6/03/2023</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120551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50787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8003D36-D1F1-4A20-981C-C432A6A005F6}" type="datetimeFigureOut">
              <a:rPr lang="es-GT" smtClean="0"/>
              <a:t>6/03/2023</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403352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8003D36-D1F1-4A20-981C-C432A6A005F6}" type="datetimeFigureOut">
              <a:rPr lang="es-GT" smtClean="0"/>
              <a:t>6/03/2023</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261920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03D36-D1F1-4A20-981C-C432A6A005F6}" type="datetimeFigureOut">
              <a:rPr lang="es-GT" smtClean="0"/>
              <a:t>6/03/2023</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1418295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2112564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003D36-D1F1-4A20-981C-C432A6A005F6}" type="datetimeFigureOut">
              <a:rPr lang="es-GT" smtClean="0"/>
              <a:t>6/03/2023</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6EDCB21-2E02-425A-A504-D4B1B33D42C1}" type="slidenum">
              <a:rPr lang="es-GT" smtClean="0"/>
              <a:t>‹Nº›</a:t>
            </a:fld>
            <a:endParaRPr lang="es-GT"/>
          </a:p>
        </p:txBody>
      </p:sp>
    </p:spTree>
    <p:extLst>
      <p:ext uri="{BB962C8B-B14F-4D97-AF65-F5344CB8AC3E}">
        <p14:creationId xmlns:p14="http://schemas.microsoft.com/office/powerpoint/2010/main" val="47270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8003D36-D1F1-4A20-981C-C432A6A005F6}" type="datetimeFigureOut">
              <a:rPr lang="es-GT" smtClean="0"/>
              <a:t>6/03/2023</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6EDCB21-2E02-425A-A504-D4B1B33D42C1}" type="slidenum">
              <a:rPr lang="es-GT" smtClean="0"/>
              <a:t>‹Nº›</a:t>
            </a:fld>
            <a:endParaRPr lang="es-GT"/>
          </a:p>
        </p:txBody>
      </p:sp>
    </p:spTree>
    <p:extLst>
      <p:ext uri="{BB962C8B-B14F-4D97-AF65-F5344CB8AC3E}">
        <p14:creationId xmlns:p14="http://schemas.microsoft.com/office/powerpoint/2010/main" val="3359301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3CC1AE2-A54A-1A2D-538C-CEE6457FCD1E}"/>
              </a:ext>
            </a:extLst>
          </p:cNvPr>
          <p:cNvSpPr>
            <a:spLocks noGrp="1"/>
          </p:cNvSpPr>
          <p:nvPr>
            <p:ph type="subTitle" idx="1"/>
          </p:nvPr>
        </p:nvSpPr>
        <p:spPr>
          <a:xfrm>
            <a:off x="1852366" y="470517"/>
            <a:ext cx="9058290" cy="6019059"/>
          </a:xfrm>
        </p:spPr>
        <p:txBody>
          <a:bodyPr>
            <a:normAutofit/>
          </a:bodyPr>
          <a:lstStyle/>
          <a:p>
            <a:pPr algn="ctr">
              <a:spcBef>
                <a:spcPts val="0"/>
              </a:spcBef>
            </a:pPr>
            <a:r>
              <a:rPr lang="es-GT" dirty="0"/>
              <a:t>Universidad de San Carlos de Guatemala</a:t>
            </a:r>
          </a:p>
          <a:p>
            <a:pPr algn="ctr">
              <a:spcBef>
                <a:spcPts val="0"/>
              </a:spcBef>
            </a:pPr>
            <a:r>
              <a:rPr lang="es-GT" dirty="0"/>
              <a:t>Centro Universitario de Occidente </a:t>
            </a:r>
          </a:p>
          <a:p>
            <a:pPr algn="ctr">
              <a:spcBef>
                <a:spcPts val="0"/>
              </a:spcBef>
            </a:pPr>
            <a:r>
              <a:rPr lang="es-GT" dirty="0"/>
              <a:t>División de Ciencias de Ingeniería</a:t>
            </a:r>
          </a:p>
          <a:p>
            <a:pPr algn="ctr">
              <a:spcBef>
                <a:spcPts val="0"/>
              </a:spcBef>
            </a:pPr>
            <a:r>
              <a:rPr lang="es-GT" dirty="0"/>
              <a:t>Laboratorio de Química 2</a:t>
            </a:r>
          </a:p>
          <a:p>
            <a:pPr algn="ctr">
              <a:spcBef>
                <a:spcPts val="0"/>
              </a:spcBef>
            </a:pPr>
            <a:r>
              <a:rPr lang="es-GT" dirty="0"/>
              <a:t>Lic. Carlos Enrique Catillo Martínez</a:t>
            </a:r>
          </a:p>
          <a:p>
            <a:pPr algn="ctr">
              <a:spcBef>
                <a:spcPts val="0"/>
              </a:spcBef>
            </a:pPr>
            <a:endParaRPr lang="es-GT" sz="2800" b="1" dirty="0"/>
          </a:p>
          <a:p>
            <a:pPr algn="ctr">
              <a:spcBef>
                <a:spcPts val="0"/>
              </a:spcBef>
            </a:pPr>
            <a:r>
              <a:rPr lang="es-MX" sz="2800" b="1" dirty="0"/>
              <a:t>Reacción de Combustión, Producción de Dióxido de carbono</a:t>
            </a:r>
          </a:p>
          <a:p>
            <a:pPr algn="ctr">
              <a:spcBef>
                <a:spcPts val="0"/>
              </a:spcBef>
            </a:pPr>
            <a:endParaRPr lang="es-MX" sz="2800" b="1" dirty="0"/>
          </a:p>
          <a:p>
            <a:pPr algn="ctr">
              <a:spcBef>
                <a:spcPts val="0"/>
              </a:spcBef>
            </a:pPr>
            <a:endParaRPr lang="es-MX" sz="2800" b="1" dirty="0"/>
          </a:p>
          <a:p>
            <a:pPr>
              <a:spcBef>
                <a:spcPts val="0"/>
              </a:spcBef>
            </a:pPr>
            <a:r>
              <a:rPr lang="es-GT" b="1" dirty="0"/>
              <a:t>		</a:t>
            </a:r>
            <a:r>
              <a:rPr lang="es-GT" b="1" dirty="0">
                <a:latin typeface="Arial" panose="020B0604020202020204" pitchFamily="34" charset="0"/>
                <a:cs typeface="Arial" panose="020B0604020202020204" pitchFamily="34" charset="0"/>
              </a:rPr>
              <a:t>José Miguel Marroquín Moreno 		 202231386</a:t>
            </a:r>
          </a:p>
          <a:p>
            <a:pPr>
              <a:spcBef>
                <a:spcPts val="0"/>
              </a:spcBef>
            </a:pPr>
            <a:r>
              <a:rPr lang="es-GT" b="1" dirty="0">
                <a:latin typeface="Arial" panose="020B0604020202020204" pitchFamily="34" charset="0"/>
                <a:cs typeface="Arial" panose="020B0604020202020204" pitchFamily="34" charset="0"/>
              </a:rPr>
              <a:t>		Ruby Dulce </a:t>
            </a:r>
            <a:r>
              <a:rPr lang="es-GT" b="1" dirty="0" err="1">
                <a:latin typeface="Arial" panose="020B0604020202020204" pitchFamily="34" charset="0"/>
                <a:cs typeface="Arial" panose="020B0604020202020204" pitchFamily="34" charset="0"/>
              </a:rPr>
              <a:t>Rocio</a:t>
            </a:r>
            <a:r>
              <a:rPr lang="es-GT" b="1" dirty="0">
                <a:latin typeface="Arial" panose="020B0604020202020204" pitchFamily="34" charset="0"/>
                <a:cs typeface="Arial" panose="020B0604020202020204" pitchFamily="34" charset="0"/>
              </a:rPr>
              <a:t> Agustín Rodas 	 201230160</a:t>
            </a:r>
          </a:p>
          <a:p>
            <a:pPr>
              <a:spcBef>
                <a:spcPts val="0"/>
              </a:spcBef>
            </a:pPr>
            <a:r>
              <a:rPr lang="es-GT" b="1" dirty="0">
                <a:latin typeface="Arial" panose="020B0604020202020204" pitchFamily="34" charset="0"/>
                <a:cs typeface="Arial" panose="020B0604020202020204" pitchFamily="34" charset="0"/>
              </a:rPr>
              <a:t>		Wilmer Otoniel Álvarez García 		 202232148</a:t>
            </a:r>
          </a:p>
          <a:p>
            <a:pPr>
              <a:spcBef>
                <a:spcPts val="0"/>
              </a:spcBef>
            </a:pPr>
            <a:r>
              <a:rPr lang="es-GT" b="1" dirty="0">
                <a:latin typeface="Arial" panose="020B0604020202020204" pitchFamily="34" charset="0"/>
                <a:cs typeface="Arial" panose="020B0604020202020204" pitchFamily="34" charset="0"/>
              </a:rPr>
              <a:t>		Dulce María Santos López 			 202232207</a:t>
            </a:r>
          </a:p>
          <a:p>
            <a:pPr>
              <a:spcBef>
                <a:spcPts val="0"/>
              </a:spcBef>
            </a:pPr>
            <a:r>
              <a:rPr lang="es-GT" b="1" dirty="0">
                <a:latin typeface="Arial" panose="020B0604020202020204" pitchFamily="34" charset="0"/>
                <a:cs typeface="Arial" panose="020B0604020202020204" pitchFamily="34" charset="0"/>
              </a:rPr>
              <a:t>		Juan Carlos </a:t>
            </a:r>
            <a:r>
              <a:rPr lang="es-GT" b="1" dirty="0" err="1">
                <a:latin typeface="Arial" panose="020B0604020202020204" pitchFamily="34" charset="0"/>
                <a:cs typeface="Arial" panose="020B0604020202020204" pitchFamily="34" charset="0"/>
              </a:rPr>
              <a:t>Sosof</a:t>
            </a:r>
            <a:r>
              <a:rPr lang="es-GT" b="1" dirty="0">
                <a:latin typeface="Arial" panose="020B0604020202020204" pitchFamily="34" charset="0"/>
                <a:cs typeface="Arial" panose="020B0604020202020204" pitchFamily="34" charset="0"/>
              </a:rPr>
              <a:t> García 			 202231229</a:t>
            </a:r>
          </a:p>
          <a:p>
            <a:pPr>
              <a:spcBef>
                <a:spcPts val="0"/>
              </a:spcBef>
            </a:pPr>
            <a:r>
              <a:rPr lang="es-GT" b="1" dirty="0">
                <a:latin typeface="Arial" panose="020B0604020202020204" pitchFamily="34" charset="0"/>
                <a:cs typeface="Arial" panose="020B0604020202020204" pitchFamily="34" charset="0"/>
              </a:rPr>
              <a:t>		Brayan Alfredo García Méndez 		 201632262</a:t>
            </a:r>
          </a:p>
          <a:p>
            <a:pPr>
              <a:spcBef>
                <a:spcPts val="0"/>
              </a:spcBef>
            </a:pPr>
            <a:r>
              <a:rPr lang="es-GT" b="1" dirty="0">
                <a:latin typeface="Arial" panose="020B0604020202020204" pitchFamily="34" charset="0"/>
                <a:cs typeface="Arial" panose="020B0604020202020204" pitchFamily="34" charset="0"/>
              </a:rPr>
              <a:t>		Marlon Ivan Carreto Rivera 			 201230088</a:t>
            </a:r>
          </a:p>
        </p:txBody>
      </p:sp>
    </p:spTree>
    <p:extLst>
      <p:ext uri="{BB962C8B-B14F-4D97-AF65-F5344CB8AC3E}">
        <p14:creationId xmlns:p14="http://schemas.microsoft.com/office/powerpoint/2010/main" val="26450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9497A-3F37-46B1-9ECF-534065369AAC}"/>
              </a:ext>
            </a:extLst>
          </p:cNvPr>
          <p:cNvSpPr>
            <a:spLocks noGrp="1"/>
          </p:cNvSpPr>
          <p:nvPr>
            <p:ph type="title"/>
          </p:nvPr>
        </p:nvSpPr>
        <p:spPr>
          <a:xfrm>
            <a:off x="838200" y="365125"/>
            <a:ext cx="10515600" cy="6235700"/>
          </a:xfrm>
        </p:spPr>
        <p:txBody>
          <a:bodyPr>
            <a:normAutofit fontScale="90000"/>
          </a:bodyPr>
          <a:lstStyle/>
          <a:p>
            <a:pPr marL="571500" indent="-571500">
              <a:buFont typeface="Arial" panose="020B0604020202020204" pitchFamily="34" charset="0"/>
              <a:buChar char="•"/>
            </a:pPr>
            <a:r>
              <a:rPr lang="en-US" sz="4800" dirty="0"/>
              <a:t>Primer paso</a:t>
            </a:r>
            <a:br>
              <a:rPr lang="en-US" sz="4800" dirty="0"/>
            </a:br>
            <a:r>
              <a:rPr lang="en-US" sz="2000" dirty="0" err="1"/>
              <a:t>Alistamos</a:t>
            </a:r>
            <a:r>
              <a:rPr lang="en-US" sz="2000" dirty="0"/>
              <a:t> el </a:t>
            </a:r>
            <a:r>
              <a:rPr lang="en-US" sz="2000" dirty="0" err="1"/>
              <a:t>plato</a:t>
            </a:r>
            <a:r>
              <a:rPr lang="en-US" sz="2000" dirty="0"/>
              <a:t> con </a:t>
            </a:r>
            <a:r>
              <a:rPr lang="en-US" sz="2000" dirty="0" err="1"/>
              <a:t>agua</a:t>
            </a:r>
            <a:r>
              <a:rPr lang="en-US" sz="2000" dirty="0"/>
              <a:t> y la </a:t>
            </a:r>
            <a:br>
              <a:rPr lang="en-US" sz="2000" dirty="0"/>
            </a:br>
            <a:r>
              <a:rPr lang="en-US" sz="2000" dirty="0"/>
              <a:t>vela la </a:t>
            </a:r>
            <a:r>
              <a:rPr lang="en-US" sz="2000" dirty="0" err="1"/>
              <a:t>encendemos</a:t>
            </a:r>
            <a:r>
              <a:rPr lang="en-US" sz="2000" dirty="0"/>
              <a:t>  </a:t>
            </a:r>
            <a:br>
              <a:rPr lang="en-US" dirty="0"/>
            </a:br>
            <a:br>
              <a:rPr lang="en-US" dirty="0"/>
            </a:br>
            <a:br>
              <a:rPr lang="en-US" dirty="0"/>
            </a:br>
            <a:br>
              <a:rPr lang="en-US" dirty="0"/>
            </a:br>
            <a:r>
              <a:rPr lang="en-US" sz="5400" dirty="0"/>
              <a:t>Segundo </a:t>
            </a:r>
            <a:br>
              <a:rPr lang="en-US" sz="5400" dirty="0"/>
            </a:br>
            <a:r>
              <a:rPr lang="en-US" sz="5400" dirty="0"/>
              <a:t>paso  </a:t>
            </a:r>
            <a:br>
              <a:rPr lang="en-US" sz="5400" dirty="0"/>
            </a:br>
            <a:r>
              <a:rPr lang="en-US" sz="2000" dirty="0" err="1"/>
              <a:t>Colocamos</a:t>
            </a:r>
            <a:r>
              <a:rPr lang="en-US" sz="2000" dirty="0"/>
              <a:t> el </a:t>
            </a:r>
            <a:r>
              <a:rPr lang="en-US" sz="2000" dirty="0" err="1"/>
              <a:t>vaso</a:t>
            </a:r>
            <a:r>
              <a:rPr lang="en-US" sz="2000" dirty="0"/>
              <a:t> </a:t>
            </a:r>
            <a:br>
              <a:rPr lang="en-US" sz="2000" dirty="0"/>
            </a:br>
            <a:r>
              <a:rPr lang="en-US" sz="2000" dirty="0" err="1"/>
              <a:t>encima</a:t>
            </a:r>
            <a:r>
              <a:rPr lang="en-US" sz="2000" dirty="0"/>
              <a:t> de la vela </a:t>
            </a:r>
            <a:br>
              <a:rPr lang="en-US" dirty="0"/>
            </a:br>
            <a:br>
              <a:rPr lang="en-US" dirty="0"/>
            </a:br>
            <a:endParaRPr lang="es-GT" dirty="0"/>
          </a:p>
        </p:txBody>
      </p:sp>
      <p:pic>
        <p:nvPicPr>
          <p:cNvPr id="5" name="Marcador de contenido 4">
            <a:extLst>
              <a:ext uri="{FF2B5EF4-FFF2-40B4-BE49-F238E27FC236}">
                <a16:creationId xmlns:a16="http://schemas.microsoft.com/office/drawing/2014/main" id="{27CDB624-5679-4024-B6B9-9ECF3B047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884" y="2689225"/>
            <a:ext cx="5128195" cy="3778250"/>
          </a:xfrm>
        </p:spPr>
      </p:pic>
      <p:pic>
        <p:nvPicPr>
          <p:cNvPr id="7" name="Imagen 6">
            <a:extLst>
              <a:ext uri="{FF2B5EF4-FFF2-40B4-BE49-F238E27FC236}">
                <a16:creationId xmlns:a16="http://schemas.microsoft.com/office/drawing/2014/main" id="{42D79AA2-8670-44DF-B758-04114D112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895" y="365125"/>
            <a:ext cx="3632200" cy="2724150"/>
          </a:xfrm>
          <a:prstGeom prst="rect">
            <a:avLst/>
          </a:prstGeom>
        </p:spPr>
      </p:pic>
    </p:spTree>
    <p:extLst>
      <p:ext uri="{BB962C8B-B14F-4D97-AF65-F5344CB8AC3E}">
        <p14:creationId xmlns:p14="http://schemas.microsoft.com/office/powerpoint/2010/main" val="337027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595D4-33FA-4784-8822-1629E35C94A5}"/>
              </a:ext>
            </a:extLst>
          </p:cNvPr>
          <p:cNvSpPr>
            <a:spLocks noGrp="1"/>
          </p:cNvSpPr>
          <p:nvPr>
            <p:ph type="title"/>
          </p:nvPr>
        </p:nvSpPr>
        <p:spPr>
          <a:xfrm>
            <a:off x="1235013" y="495707"/>
            <a:ext cx="10515600" cy="5585497"/>
          </a:xfrm>
        </p:spPr>
        <p:txBody>
          <a:bodyPr>
            <a:normAutofit/>
          </a:bodyPr>
          <a:lstStyle/>
          <a:p>
            <a:r>
              <a:rPr lang="en-US" sz="4400" dirty="0"/>
              <a:t>	</a:t>
            </a:r>
            <a:r>
              <a:rPr lang="en-US" sz="4400" dirty="0" err="1"/>
              <a:t>Tercer</a:t>
            </a:r>
            <a:r>
              <a:rPr lang="en-US" sz="4400" dirty="0"/>
              <a:t> paso</a:t>
            </a:r>
            <a:br>
              <a:rPr lang="en-US" sz="4400" dirty="0"/>
            </a:br>
            <a:r>
              <a:rPr lang="en-US" sz="2400" dirty="0" err="1"/>
              <a:t>Esperamos</a:t>
            </a:r>
            <a:r>
              <a:rPr lang="en-US" sz="2400" dirty="0"/>
              <a:t> a que se </a:t>
            </a:r>
            <a:r>
              <a:rPr lang="en-US" sz="2400" dirty="0" err="1"/>
              <a:t>vaya</a:t>
            </a:r>
            <a:br>
              <a:rPr lang="en-US" sz="2400" dirty="0"/>
            </a:br>
            <a:r>
              <a:rPr lang="en-US" sz="2400" dirty="0" err="1"/>
              <a:t>apagando</a:t>
            </a:r>
            <a:r>
              <a:rPr lang="en-US" sz="2400" dirty="0"/>
              <a:t> la vela</a:t>
            </a:r>
            <a:br>
              <a:rPr lang="en-US" sz="2400" dirty="0"/>
            </a:br>
            <a:r>
              <a:rPr lang="en-US" sz="2400" dirty="0"/>
              <a:t> </a:t>
            </a:r>
            <a:br>
              <a:rPr lang="en-US" sz="5400" dirty="0"/>
            </a:br>
            <a:br>
              <a:rPr lang="en-US" sz="4400" dirty="0"/>
            </a:br>
            <a:r>
              <a:rPr lang="en-US" sz="4400" dirty="0"/>
              <a:t>Cuarto paso </a:t>
            </a:r>
            <a:br>
              <a:rPr lang="en-US" sz="4400" dirty="0"/>
            </a:br>
            <a:r>
              <a:rPr lang="en-US" sz="2000" dirty="0" err="1"/>
              <a:t>Analizamos</a:t>
            </a:r>
            <a:r>
              <a:rPr lang="en-US" sz="2000" dirty="0"/>
              <a:t> que la vela se </a:t>
            </a:r>
            <a:r>
              <a:rPr lang="en-US" sz="2000" dirty="0" err="1"/>
              <a:t>apago</a:t>
            </a:r>
            <a:r>
              <a:rPr lang="en-US" sz="2000" dirty="0"/>
              <a:t> </a:t>
            </a:r>
            <a:br>
              <a:rPr lang="en-US" sz="2000" dirty="0"/>
            </a:br>
            <a:r>
              <a:rPr lang="en-US" sz="2000" dirty="0"/>
              <a:t>y </a:t>
            </a:r>
            <a:r>
              <a:rPr lang="en-US" sz="2000" dirty="0" err="1"/>
              <a:t>observamos</a:t>
            </a:r>
            <a:r>
              <a:rPr lang="en-US" sz="2000" dirty="0"/>
              <a:t> la </a:t>
            </a:r>
            <a:r>
              <a:rPr lang="en-US" sz="2000" dirty="0" err="1"/>
              <a:t>reaccion</a:t>
            </a:r>
            <a:r>
              <a:rPr lang="en-US" sz="2000" dirty="0"/>
              <a:t> que</a:t>
            </a:r>
            <a:br>
              <a:rPr lang="en-US" sz="2000" dirty="0"/>
            </a:br>
            <a:r>
              <a:rPr lang="en-US" sz="2000" dirty="0"/>
              <a:t> </a:t>
            </a:r>
            <a:r>
              <a:rPr lang="en-US" sz="2000" dirty="0" err="1"/>
              <a:t>obtuvimos</a:t>
            </a:r>
            <a:r>
              <a:rPr lang="en-US" sz="2000" dirty="0"/>
              <a:t> </a:t>
            </a:r>
            <a:br>
              <a:rPr lang="en-US" sz="4400" dirty="0"/>
            </a:br>
            <a:endParaRPr lang="es-GT" sz="4400" dirty="0"/>
          </a:p>
        </p:txBody>
      </p:sp>
      <p:pic>
        <p:nvPicPr>
          <p:cNvPr id="5" name="Marcador de contenido 4">
            <a:extLst>
              <a:ext uri="{FF2B5EF4-FFF2-40B4-BE49-F238E27FC236}">
                <a16:creationId xmlns:a16="http://schemas.microsoft.com/office/drawing/2014/main" id="{0F86BA84-36B5-4265-BF34-EC32F0C83B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9" y="495707"/>
            <a:ext cx="3648075" cy="2361793"/>
          </a:xfrm>
        </p:spPr>
      </p:pic>
      <p:pic>
        <p:nvPicPr>
          <p:cNvPr id="10" name="Imagen 9">
            <a:extLst>
              <a:ext uri="{FF2B5EF4-FFF2-40B4-BE49-F238E27FC236}">
                <a16:creationId xmlns:a16="http://schemas.microsoft.com/office/drawing/2014/main" id="{5B7FFBF1-E8AF-442A-B891-3796EC352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952344"/>
            <a:ext cx="3648075" cy="2505482"/>
          </a:xfrm>
          <a:prstGeom prst="rect">
            <a:avLst/>
          </a:prstGeom>
        </p:spPr>
      </p:pic>
    </p:spTree>
    <p:extLst>
      <p:ext uri="{BB962C8B-B14F-4D97-AF65-F5344CB8AC3E}">
        <p14:creationId xmlns:p14="http://schemas.microsoft.com/office/powerpoint/2010/main" val="359961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CF062-9D00-4B4E-9957-BFD6FDAACB2B}"/>
              </a:ext>
            </a:extLst>
          </p:cNvPr>
          <p:cNvSpPr>
            <a:spLocks noGrp="1"/>
          </p:cNvSpPr>
          <p:nvPr>
            <p:ph type="title"/>
          </p:nvPr>
        </p:nvSpPr>
        <p:spPr>
          <a:xfrm>
            <a:off x="1483216" y="499822"/>
            <a:ext cx="8911687" cy="1280890"/>
          </a:xfrm>
        </p:spPr>
        <p:txBody>
          <a:bodyPr/>
          <a:lstStyle/>
          <a:p>
            <a:pPr algn="ctr"/>
            <a:r>
              <a:rPr lang="en-US" dirty="0" err="1"/>
              <a:t>Discusión</a:t>
            </a:r>
            <a:r>
              <a:rPr lang="en-US" dirty="0"/>
              <a:t> de </a:t>
            </a:r>
            <a:r>
              <a:rPr lang="en-US" dirty="0" err="1"/>
              <a:t>Resultados</a:t>
            </a:r>
            <a:r>
              <a:rPr lang="en-US" dirty="0"/>
              <a:t>  </a:t>
            </a:r>
            <a:endParaRPr lang="es-GT" dirty="0"/>
          </a:p>
        </p:txBody>
      </p:sp>
      <p:sp>
        <p:nvSpPr>
          <p:cNvPr id="3" name="Marcador de contenido 2">
            <a:extLst>
              <a:ext uri="{FF2B5EF4-FFF2-40B4-BE49-F238E27FC236}">
                <a16:creationId xmlns:a16="http://schemas.microsoft.com/office/drawing/2014/main" id="{63980042-9343-4DD1-A7F1-8F53F27845EB}"/>
              </a:ext>
            </a:extLst>
          </p:cNvPr>
          <p:cNvSpPr>
            <a:spLocks noGrp="1"/>
          </p:cNvSpPr>
          <p:nvPr>
            <p:ph idx="1"/>
          </p:nvPr>
        </p:nvSpPr>
        <p:spPr>
          <a:xfrm>
            <a:off x="1843488" y="2009313"/>
            <a:ext cx="8915400" cy="3777622"/>
          </a:xfrm>
        </p:spPr>
        <p:txBody>
          <a:bodyPr>
            <a:normAutofit fontScale="92500"/>
          </a:bodyPr>
          <a:lstStyle/>
          <a:p>
            <a:pPr marL="0" marR="0" fontAlgn="base"/>
            <a:r>
              <a:rPr lang="es-GT" sz="2400" dirty="0">
                <a:solidFill>
                  <a:srgbClr val="000000"/>
                </a:solidFill>
                <a:effectLst/>
                <a:latin typeface="Calibri" panose="020F0502020204030204" pitchFamily="34" charset="0"/>
                <a:ea typeface="Times New Roman" panose="02020603050405020304" pitchFamily="18" charset="0"/>
              </a:rPr>
              <a:t>En primer lugar, vemos que </a:t>
            </a:r>
            <a:r>
              <a:rPr lang="es-GT" sz="2400" b="0" dirty="0">
                <a:solidFill>
                  <a:srgbClr val="000000"/>
                </a:solidFill>
                <a:effectLst/>
                <a:latin typeface="Calibri" panose="020F0502020204030204" pitchFamily="34" charset="0"/>
                <a:ea typeface="Times New Roman" panose="02020603050405020304" pitchFamily="18" charset="0"/>
              </a:rPr>
              <a:t>la vela se apaga una vez ha consumido todo el oxígeno que hay dentro del vaso</a:t>
            </a:r>
            <a:r>
              <a:rPr lang="es-GT" sz="2400" dirty="0">
                <a:solidFill>
                  <a:srgbClr val="000000"/>
                </a:solidFill>
                <a:effectLst/>
                <a:latin typeface="Calibri" panose="020F0502020204030204" pitchFamily="34" charset="0"/>
                <a:ea typeface="Times New Roman" panose="02020603050405020304" pitchFamily="18" charset="0"/>
              </a:rPr>
              <a:t>. Y es que, para continuar ardiendo, necesita el oxígeno. Es por este motivo que si tenemos un incendio lo mejor es ahogar la llama evitando el contacto con el oxígeno del aire.</a:t>
            </a:r>
            <a:endParaRPr lang="es-GT" sz="2400" dirty="0">
              <a:effectLst/>
              <a:latin typeface="Times New Roman" panose="02020603050405020304" pitchFamily="18" charset="0"/>
              <a:ea typeface="Times New Roman" panose="02020603050405020304" pitchFamily="18" charset="0"/>
            </a:endParaRPr>
          </a:p>
          <a:p>
            <a:pPr marL="0" marR="0" algn="l" fontAlgn="base"/>
            <a:r>
              <a:rPr lang="es-GT" sz="2400" dirty="0">
                <a:solidFill>
                  <a:srgbClr val="000000"/>
                </a:solidFill>
                <a:effectLst/>
                <a:latin typeface="Calibri" panose="020F0502020204030204" pitchFamily="34" charset="0"/>
                <a:ea typeface="Times New Roman" panose="02020603050405020304" pitchFamily="18" charset="0"/>
              </a:rPr>
              <a:t>Sin la llama, los gases de dentro del vaso se enfrían rápidamente y provocan que la presión dentro del vaso baje. La </a:t>
            </a:r>
            <a:r>
              <a:rPr lang="es-GT" sz="2400" b="0" dirty="0">
                <a:solidFill>
                  <a:srgbClr val="000000"/>
                </a:solidFill>
                <a:effectLst/>
                <a:latin typeface="Calibri" panose="020F0502020204030204" pitchFamily="34" charset="0"/>
                <a:ea typeface="Times New Roman" panose="02020603050405020304" pitchFamily="18" charset="0"/>
              </a:rPr>
              <a:t>presión atmosférica</a:t>
            </a:r>
            <a:r>
              <a:rPr lang="es-GT" sz="2400" dirty="0">
                <a:solidFill>
                  <a:srgbClr val="000000"/>
                </a:solidFill>
                <a:effectLst/>
                <a:latin typeface="Calibri" panose="020F0502020204030204" pitchFamily="34" charset="0"/>
                <a:ea typeface="Times New Roman" panose="02020603050405020304" pitchFamily="18" charset="0"/>
              </a:rPr>
              <a:t> del exterior del vaso hace fuerza hacia el interior del vaso empujando el agua hacia dentro comprimiendo el aire dentro del recipiente, hasta que llega un momento que </a:t>
            </a:r>
            <a:r>
              <a:rPr lang="es-GT" sz="2400" b="0" dirty="0">
                <a:solidFill>
                  <a:srgbClr val="000000"/>
                </a:solidFill>
                <a:effectLst/>
                <a:latin typeface="Calibri" panose="020F0502020204030204" pitchFamily="34" charset="0"/>
                <a:ea typeface="Times New Roman" panose="02020603050405020304" pitchFamily="18" charset="0"/>
              </a:rPr>
              <a:t>se iguala la presión interna y externa</a:t>
            </a:r>
            <a:r>
              <a:rPr lang="es-GT" sz="2400" b="1" dirty="0">
                <a:solidFill>
                  <a:srgbClr val="000000"/>
                </a:solidFill>
                <a:effectLst/>
                <a:latin typeface="Calibri" panose="020F0502020204030204" pitchFamily="34" charset="0"/>
                <a:ea typeface="Times New Roman" panose="02020603050405020304" pitchFamily="18" charset="0"/>
              </a:rPr>
              <a:t>.</a:t>
            </a:r>
            <a:endParaRPr lang="es-GT" sz="2400" dirty="0">
              <a:effectLst/>
              <a:latin typeface="Times New Roman" panose="02020603050405020304" pitchFamily="18" charset="0"/>
              <a:ea typeface="Times New Roman" panose="02020603050405020304" pitchFamily="18" charset="0"/>
            </a:endParaRPr>
          </a:p>
          <a:p>
            <a:pPr marL="0" indent="0">
              <a:buNone/>
            </a:pPr>
            <a:endParaRPr lang="es-GT" dirty="0"/>
          </a:p>
        </p:txBody>
      </p:sp>
    </p:spTree>
    <p:extLst>
      <p:ext uri="{BB962C8B-B14F-4D97-AF65-F5344CB8AC3E}">
        <p14:creationId xmlns:p14="http://schemas.microsoft.com/office/powerpoint/2010/main" val="285522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0801D-5B13-C363-095E-73195A68199C}"/>
              </a:ext>
            </a:extLst>
          </p:cNvPr>
          <p:cNvSpPr>
            <a:spLocks noGrp="1"/>
          </p:cNvSpPr>
          <p:nvPr>
            <p:ph type="title"/>
          </p:nvPr>
        </p:nvSpPr>
        <p:spPr>
          <a:xfrm>
            <a:off x="1640156" y="2979085"/>
            <a:ext cx="8911687" cy="1280890"/>
          </a:xfrm>
        </p:spPr>
        <p:txBody>
          <a:bodyPr>
            <a:normAutofit fontScale="90000"/>
          </a:bodyPr>
          <a:lstStyle/>
          <a:p>
            <a:pPr algn="ctr"/>
            <a:r>
              <a:rPr lang="es-MX" sz="6600" b="1" dirty="0">
                <a:highlight>
                  <a:srgbClr val="FF0000"/>
                </a:highlight>
              </a:rPr>
              <a:t>EXPERIMENTO NO. 2</a:t>
            </a:r>
            <a:br>
              <a:rPr lang="es-MX" sz="6600" b="1" dirty="0">
                <a:highlight>
                  <a:srgbClr val="FF0000"/>
                </a:highlight>
              </a:rPr>
            </a:br>
            <a:endParaRPr lang="es-GT" sz="6600" b="1" dirty="0">
              <a:highlight>
                <a:srgbClr val="FF0000"/>
              </a:highlight>
            </a:endParaRPr>
          </a:p>
        </p:txBody>
      </p:sp>
    </p:spTree>
    <p:extLst>
      <p:ext uri="{BB962C8B-B14F-4D97-AF65-F5344CB8AC3E}">
        <p14:creationId xmlns:p14="http://schemas.microsoft.com/office/powerpoint/2010/main" val="188402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640156" y="533958"/>
            <a:ext cx="8911687" cy="1280890"/>
          </a:xfrm>
        </p:spPr>
        <p:txBody>
          <a:bodyPr/>
          <a:lstStyle/>
          <a:p>
            <a:pPr algn="ctr"/>
            <a:r>
              <a:rPr lang="es-GT" dirty="0">
                <a:latin typeface="Arial" panose="020B0604020202020204" pitchFamily="34" charset="0"/>
                <a:cs typeface="Arial" panose="020B0604020202020204" pitchFamily="34" charset="0"/>
              </a:rPr>
              <a:t>Segundo Experimento</a:t>
            </a:r>
          </a:p>
        </p:txBody>
      </p:sp>
      <p:sp>
        <p:nvSpPr>
          <p:cNvPr id="5" name="Marcador de contenido 4"/>
          <p:cNvSpPr>
            <a:spLocks noGrp="1"/>
          </p:cNvSpPr>
          <p:nvPr>
            <p:ph idx="1"/>
          </p:nvPr>
        </p:nvSpPr>
        <p:spPr>
          <a:xfrm>
            <a:off x="1391991" y="3382426"/>
            <a:ext cx="3888346" cy="4351338"/>
          </a:xfrm>
        </p:spPr>
        <p:txBody>
          <a:bodyPr/>
          <a:lstStyle/>
          <a:p>
            <a:r>
              <a:rPr lang="es-GT" sz="3200" dirty="0">
                <a:latin typeface="Arial" panose="020B0604020202020204" pitchFamily="34" charset="0"/>
                <a:cs typeface="Arial" panose="020B0604020202020204" pitchFamily="34" charset="0"/>
              </a:rPr>
              <a:t>velas</a:t>
            </a:r>
          </a:p>
          <a:p>
            <a:r>
              <a:rPr lang="es-GT" sz="3200" dirty="0">
                <a:latin typeface="Arial" panose="020B0604020202020204" pitchFamily="34" charset="0"/>
                <a:cs typeface="Arial" panose="020B0604020202020204" pitchFamily="34" charset="0"/>
              </a:rPr>
              <a:t>Fosforo</a:t>
            </a:r>
          </a:p>
          <a:p>
            <a:r>
              <a:rPr lang="es-GT" sz="3200" dirty="0">
                <a:latin typeface="Arial" panose="020B0604020202020204" pitchFamily="34" charset="0"/>
                <a:cs typeface="Arial" panose="020B0604020202020204" pitchFamily="34" charset="0"/>
              </a:rPr>
              <a:t>Botella plástica</a:t>
            </a:r>
          </a:p>
          <a:p>
            <a:pPr marL="0" indent="0">
              <a:buNone/>
            </a:pPr>
            <a:endParaRPr lang="es-GT" dirty="0"/>
          </a:p>
        </p:txBody>
      </p:sp>
      <p:sp>
        <p:nvSpPr>
          <p:cNvPr id="9" name="CuadroTexto 8"/>
          <p:cNvSpPr txBox="1"/>
          <p:nvPr/>
        </p:nvSpPr>
        <p:spPr>
          <a:xfrm>
            <a:off x="1391991" y="1829195"/>
            <a:ext cx="3010761" cy="769441"/>
          </a:xfrm>
          <a:prstGeom prst="rect">
            <a:avLst/>
          </a:prstGeom>
          <a:noFill/>
        </p:spPr>
        <p:txBody>
          <a:bodyPr wrap="none" rtlCol="0">
            <a:spAutoFit/>
          </a:bodyPr>
          <a:lstStyle/>
          <a:p>
            <a:r>
              <a:rPr lang="es-GT" sz="4400" b="1" dirty="0">
                <a:latin typeface="Arial" panose="020B0604020202020204" pitchFamily="34" charset="0"/>
                <a:cs typeface="Arial" panose="020B0604020202020204" pitchFamily="34" charset="0"/>
              </a:rPr>
              <a:t>Materiales</a:t>
            </a:r>
            <a:r>
              <a:rPr lang="es-GT" dirty="0"/>
              <a:t> </a:t>
            </a:r>
          </a:p>
        </p:txBody>
      </p:sp>
      <p:pic>
        <p:nvPicPr>
          <p:cNvPr id="10" name="Imagen 9"/>
          <p:cNvPicPr>
            <a:picLocks noChangeAspect="1"/>
          </p:cNvPicPr>
          <p:nvPr/>
        </p:nvPicPr>
        <p:blipFill>
          <a:blip r:embed="rId2"/>
          <a:stretch>
            <a:fillRect/>
          </a:stretch>
        </p:blipFill>
        <p:spPr>
          <a:xfrm>
            <a:off x="7488568" y="1814848"/>
            <a:ext cx="3488277" cy="4160949"/>
          </a:xfrm>
          <a:prstGeom prst="rect">
            <a:avLst/>
          </a:prstGeom>
        </p:spPr>
      </p:pic>
    </p:spTree>
    <p:extLst>
      <p:ext uri="{BB962C8B-B14F-4D97-AF65-F5344CB8AC3E}">
        <p14:creationId xmlns:p14="http://schemas.microsoft.com/office/powerpoint/2010/main" val="206581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a:latin typeface="Arial" panose="020B0604020202020204" pitchFamily="34" charset="0"/>
                <a:cs typeface="Arial" panose="020B0604020202020204" pitchFamily="34" charset="0"/>
              </a:rPr>
              <a:t>Procedimiento</a:t>
            </a:r>
          </a:p>
        </p:txBody>
      </p:sp>
      <p:sp>
        <p:nvSpPr>
          <p:cNvPr id="3" name="Marcador de contenido 2"/>
          <p:cNvSpPr>
            <a:spLocks noGrp="1"/>
          </p:cNvSpPr>
          <p:nvPr>
            <p:ph idx="1"/>
          </p:nvPr>
        </p:nvSpPr>
        <p:spPr>
          <a:xfrm>
            <a:off x="1829358" y="1734354"/>
            <a:ext cx="8915400" cy="3777622"/>
          </a:xfrm>
        </p:spPr>
        <p:txBody>
          <a:bodyPr>
            <a:normAutofit/>
          </a:bodyPr>
          <a:lstStyle/>
          <a:p>
            <a:r>
              <a:rPr lang="es-GT" sz="2400" dirty="0">
                <a:latin typeface="Arial" panose="020B0604020202020204" pitchFamily="34" charset="0"/>
                <a:cs typeface="Arial" panose="020B0604020202020204" pitchFamily="34" charset="0"/>
              </a:rPr>
              <a:t>Encender las 3 velas </a:t>
            </a:r>
          </a:p>
          <a:p>
            <a:pPr marL="457200" indent="-457200">
              <a:buFont typeface="+mj-lt"/>
              <a:buAutoNum type="arabicPeriod"/>
            </a:pPr>
            <a:endParaRPr lang="es-GT" sz="2400" dirty="0">
              <a:latin typeface="Arial" panose="020B0604020202020204" pitchFamily="34" charset="0"/>
              <a:cs typeface="Arial" panose="020B0604020202020204" pitchFamily="34" charset="0"/>
            </a:endParaRPr>
          </a:p>
          <a:p>
            <a:pPr marL="457200" indent="-457200">
              <a:buFont typeface="+mj-lt"/>
              <a:buAutoNum type="arabicPeriod"/>
            </a:pPr>
            <a:endParaRPr lang="es-GT" sz="2400" dirty="0">
              <a:latin typeface="Arial" panose="020B0604020202020204" pitchFamily="34" charset="0"/>
              <a:cs typeface="Arial" panose="020B0604020202020204" pitchFamily="34" charset="0"/>
            </a:endParaRPr>
          </a:p>
          <a:p>
            <a:pPr marL="457200" indent="-457200">
              <a:buFont typeface="+mj-lt"/>
              <a:buAutoNum type="arabicPeriod"/>
            </a:pPr>
            <a:endParaRPr lang="es-GT" sz="2400" dirty="0">
              <a:latin typeface="Arial" panose="020B0604020202020204" pitchFamily="34" charset="0"/>
              <a:cs typeface="Arial" panose="020B0604020202020204" pitchFamily="34" charset="0"/>
            </a:endParaRPr>
          </a:p>
          <a:p>
            <a:pPr marL="457200" indent="-457200">
              <a:buFont typeface="+mj-lt"/>
              <a:buAutoNum type="arabicPeriod"/>
            </a:pPr>
            <a:endParaRPr lang="es-GT" sz="2400" dirty="0">
              <a:latin typeface="Arial" panose="020B0604020202020204" pitchFamily="34" charset="0"/>
              <a:cs typeface="Arial" panose="020B0604020202020204" pitchFamily="34" charset="0"/>
            </a:endParaRPr>
          </a:p>
          <a:p>
            <a:r>
              <a:rPr lang="es-GT" sz="2400" dirty="0">
                <a:latin typeface="Arial" panose="020B0604020202020204" pitchFamily="34" charset="0"/>
                <a:cs typeface="Arial" panose="020B0604020202020204" pitchFamily="34" charset="0"/>
              </a:rPr>
              <a:t>Colocar boca abajo la botella</a:t>
            </a:r>
          </a:p>
        </p:txBody>
      </p:sp>
      <p:pic>
        <p:nvPicPr>
          <p:cNvPr id="4" name="Imagen 3"/>
          <p:cNvPicPr>
            <a:picLocks noChangeAspect="1"/>
          </p:cNvPicPr>
          <p:nvPr/>
        </p:nvPicPr>
        <p:blipFill>
          <a:blip r:embed="rId2"/>
          <a:stretch>
            <a:fillRect/>
          </a:stretch>
        </p:blipFill>
        <p:spPr>
          <a:xfrm>
            <a:off x="6938878" y="1330090"/>
            <a:ext cx="2964976" cy="2086396"/>
          </a:xfrm>
          <a:prstGeom prst="rect">
            <a:avLst/>
          </a:prstGeom>
        </p:spPr>
      </p:pic>
      <p:pic>
        <p:nvPicPr>
          <p:cNvPr id="5" name="Imagen 4"/>
          <p:cNvPicPr>
            <a:picLocks noChangeAspect="1"/>
          </p:cNvPicPr>
          <p:nvPr/>
        </p:nvPicPr>
        <p:blipFill>
          <a:blip r:embed="rId3"/>
          <a:stretch>
            <a:fillRect/>
          </a:stretch>
        </p:blipFill>
        <p:spPr>
          <a:xfrm>
            <a:off x="6938878" y="4122466"/>
            <a:ext cx="2964976" cy="2226819"/>
          </a:xfrm>
          <a:prstGeom prst="rect">
            <a:avLst/>
          </a:prstGeom>
        </p:spPr>
      </p:pic>
    </p:spTree>
    <p:extLst>
      <p:ext uri="{BB962C8B-B14F-4D97-AF65-F5344CB8AC3E}">
        <p14:creationId xmlns:p14="http://schemas.microsoft.com/office/powerpoint/2010/main" val="3173871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68751" y="1244959"/>
            <a:ext cx="10212388" cy="3777622"/>
          </a:xfrm>
        </p:spPr>
        <p:txBody>
          <a:bodyPr/>
          <a:lstStyle/>
          <a:p>
            <a:r>
              <a:rPr lang="es-GT" dirty="0"/>
              <a:t>Al colocar la vela en un recipiente cerrado la combustión consume el oxigeno del recipiente y se termina apagando las velas </a:t>
            </a:r>
          </a:p>
        </p:txBody>
      </p:sp>
      <p:pic>
        <p:nvPicPr>
          <p:cNvPr id="4" name="Imagen 3"/>
          <p:cNvPicPr>
            <a:picLocks noChangeAspect="1"/>
          </p:cNvPicPr>
          <p:nvPr/>
        </p:nvPicPr>
        <p:blipFill>
          <a:blip r:embed="rId2"/>
          <a:stretch>
            <a:fillRect/>
          </a:stretch>
        </p:blipFill>
        <p:spPr>
          <a:xfrm>
            <a:off x="1519678" y="2826327"/>
            <a:ext cx="2519892" cy="3382869"/>
          </a:xfrm>
          <a:prstGeom prst="rect">
            <a:avLst/>
          </a:prstGeom>
        </p:spPr>
      </p:pic>
      <p:pic>
        <p:nvPicPr>
          <p:cNvPr id="5" name="Imagen 4"/>
          <p:cNvPicPr>
            <a:picLocks noChangeAspect="1"/>
          </p:cNvPicPr>
          <p:nvPr/>
        </p:nvPicPr>
        <p:blipFill>
          <a:blip r:embed="rId3"/>
          <a:stretch>
            <a:fillRect/>
          </a:stretch>
        </p:blipFill>
        <p:spPr>
          <a:xfrm>
            <a:off x="4798808" y="2853446"/>
            <a:ext cx="2519892" cy="3382869"/>
          </a:xfrm>
          <a:prstGeom prst="rect">
            <a:avLst/>
          </a:prstGeom>
        </p:spPr>
      </p:pic>
      <p:pic>
        <p:nvPicPr>
          <p:cNvPr id="6" name="Imagen 5"/>
          <p:cNvPicPr>
            <a:picLocks noChangeAspect="1"/>
          </p:cNvPicPr>
          <p:nvPr/>
        </p:nvPicPr>
        <p:blipFill>
          <a:blip r:embed="rId4"/>
          <a:stretch>
            <a:fillRect/>
          </a:stretch>
        </p:blipFill>
        <p:spPr>
          <a:xfrm>
            <a:off x="8128866" y="2853446"/>
            <a:ext cx="2519892" cy="3382870"/>
          </a:xfrm>
          <a:prstGeom prst="rect">
            <a:avLst/>
          </a:prstGeom>
        </p:spPr>
      </p:pic>
    </p:spTree>
    <p:extLst>
      <p:ext uri="{BB962C8B-B14F-4D97-AF65-F5344CB8AC3E}">
        <p14:creationId xmlns:p14="http://schemas.microsoft.com/office/powerpoint/2010/main" val="121468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a:t>Discusión de resultados</a:t>
            </a:r>
          </a:p>
        </p:txBody>
      </p:sp>
      <p:sp>
        <p:nvSpPr>
          <p:cNvPr id="3" name="Marcador de contenido 2"/>
          <p:cNvSpPr>
            <a:spLocks noGrp="1"/>
          </p:cNvSpPr>
          <p:nvPr>
            <p:ph idx="1"/>
          </p:nvPr>
        </p:nvSpPr>
        <p:spPr/>
        <p:txBody>
          <a:bodyPr/>
          <a:lstStyle/>
          <a:p>
            <a:r>
              <a:rPr lang="es-GT" dirty="0"/>
              <a:t>La combustión de las velas consume el oxigeno y produce dióxido de carbono (CO2) y vapor de agua</a:t>
            </a:r>
          </a:p>
          <a:p>
            <a:pPr marL="0" indent="0">
              <a:buNone/>
            </a:pPr>
            <a:endParaRPr lang="es-GT" dirty="0"/>
          </a:p>
          <a:p>
            <a:r>
              <a:rPr lang="es-GT" dirty="0"/>
              <a:t>El dióxido de carbono (CO2) es más ligero que el aire pero las corrientes de conservación hacen que este se conserve en la parte superior de la botella platica desplazando el oxigeno a la parte interior</a:t>
            </a:r>
          </a:p>
          <a:p>
            <a:pPr marL="0" indent="0">
              <a:buNone/>
            </a:pPr>
            <a:endParaRPr lang="es-GT" dirty="0"/>
          </a:p>
          <a:p>
            <a:r>
              <a:rPr lang="es-GT" dirty="0"/>
              <a:t>Por ese motivo se apaga de primero la vela mas grande, luego la vela intermedia y por ultimo la apaga la vela de menor tamaño  </a:t>
            </a:r>
          </a:p>
        </p:txBody>
      </p:sp>
    </p:spTree>
    <p:extLst>
      <p:ext uri="{BB962C8B-B14F-4D97-AF65-F5344CB8AC3E}">
        <p14:creationId xmlns:p14="http://schemas.microsoft.com/office/powerpoint/2010/main" val="160077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0801D-5B13-C363-095E-73195A68199C}"/>
              </a:ext>
            </a:extLst>
          </p:cNvPr>
          <p:cNvSpPr>
            <a:spLocks noGrp="1"/>
          </p:cNvSpPr>
          <p:nvPr>
            <p:ph type="title"/>
          </p:nvPr>
        </p:nvSpPr>
        <p:spPr>
          <a:xfrm>
            <a:off x="1640156" y="2979085"/>
            <a:ext cx="8911687" cy="1280890"/>
          </a:xfrm>
        </p:spPr>
        <p:txBody>
          <a:bodyPr>
            <a:normAutofit/>
          </a:bodyPr>
          <a:lstStyle/>
          <a:p>
            <a:pPr algn="ctr"/>
            <a:r>
              <a:rPr lang="es-MX" sz="6600" b="1" dirty="0">
                <a:highlight>
                  <a:srgbClr val="FF0000"/>
                </a:highlight>
              </a:rPr>
              <a:t>EXPERIMENTO NO. 3</a:t>
            </a:r>
            <a:endParaRPr lang="es-GT" sz="6600" b="1" dirty="0">
              <a:highlight>
                <a:srgbClr val="FF0000"/>
              </a:highlight>
            </a:endParaRPr>
          </a:p>
        </p:txBody>
      </p:sp>
    </p:spTree>
    <p:extLst>
      <p:ext uri="{BB962C8B-B14F-4D97-AF65-F5344CB8AC3E}">
        <p14:creationId xmlns:p14="http://schemas.microsoft.com/office/powerpoint/2010/main" val="2298874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89213" y="705395"/>
            <a:ext cx="8915399" cy="1214845"/>
          </a:xfrm>
        </p:spPr>
        <p:txBody>
          <a:bodyPr>
            <a:normAutofit/>
          </a:bodyPr>
          <a:lstStyle/>
          <a:p>
            <a:pPr algn="ctr"/>
            <a:r>
              <a:rPr lang="es-ES" sz="3200" dirty="0">
                <a:latin typeface="Arial" panose="020B0604020202020204" pitchFamily="34" charset="0"/>
                <a:cs typeface="Arial" panose="020B0604020202020204" pitchFamily="34" charset="0"/>
              </a:rPr>
              <a:t>3er. Experimento </a:t>
            </a:r>
            <a:br>
              <a:rPr lang="es-ES" dirty="0">
                <a:latin typeface="Arial" panose="020B0604020202020204" pitchFamily="34" charset="0"/>
                <a:cs typeface="Arial" panose="020B0604020202020204" pitchFamily="34" charset="0"/>
              </a:rPr>
            </a:br>
            <a:r>
              <a:rPr lang="es-ES" sz="3600" dirty="0">
                <a:solidFill>
                  <a:srgbClr val="FF0000"/>
                </a:solidFill>
                <a:latin typeface="Arial" panose="020B0604020202020204" pitchFamily="34" charset="0"/>
                <a:cs typeface="Arial" panose="020B0604020202020204" pitchFamily="34" charset="0"/>
              </a:rPr>
              <a:t>Producción de Dióxido de Carbono </a:t>
            </a:r>
          </a:p>
        </p:txBody>
      </p:sp>
      <p:pic>
        <p:nvPicPr>
          <p:cNvPr id="4" name="Imagen 3"/>
          <p:cNvPicPr>
            <a:picLocks noChangeAspect="1"/>
          </p:cNvPicPr>
          <p:nvPr/>
        </p:nvPicPr>
        <p:blipFill>
          <a:blip r:embed="rId2"/>
          <a:stretch>
            <a:fillRect/>
          </a:stretch>
        </p:blipFill>
        <p:spPr>
          <a:xfrm>
            <a:off x="8216537" y="2331720"/>
            <a:ext cx="2821577" cy="3500097"/>
          </a:xfrm>
          <a:prstGeom prst="rect">
            <a:avLst/>
          </a:prstGeom>
        </p:spPr>
      </p:pic>
      <p:sp>
        <p:nvSpPr>
          <p:cNvPr id="3" name="Subtítulo 2"/>
          <p:cNvSpPr>
            <a:spLocks noGrp="1"/>
          </p:cNvSpPr>
          <p:nvPr>
            <p:ph type="subTitle" idx="1"/>
          </p:nvPr>
        </p:nvSpPr>
        <p:spPr>
          <a:xfrm>
            <a:off x="2589213" y="2259875"/>
            <a:ext cx="8915399" cy="3643788"/>
          </a:xfrm>
        </p:spPr>
        <p:txBody>
          <a:bodyPr/>
          <a:lstStyle/>
          <a:p>
            <a:r>
              <a:rPr lang="es-ES" sz="2000" b="1" dirty="0">
                <a:latin typeface="Arial" panose="020B0604020202020204" pitchFamily="34" charset="0"/>
                <a:cs typeface="Arial" panose="020B0604020202020204" pitchFamily="34" charset="0"/>
              </a:rPr>
              <a:t>Materiales </a:t>
            </a:r>
          </a:p>
          <a:p>
            <a:endParaRPr lang="es-ES" b="1" dirty="0"/>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Botella plástica</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Bicarbonato de sodio</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Vinagre</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Palillo largo/pincho</a:t>
            </a: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 Fósforos  </a:t>
            </a:r>
          </a:p>
          <a:p>
            <a:endParaRPr lang="es-ES" dirty="0"/>
          </a:p>
        </p:txBody>
      </p:sp>
    </p:spTree>
    <p:extLst>
      <p:ext uri="{BB962C8B-B14F-4D97-AF65-F5344CB8AC3E}">
        <p14:creationId xmlns:p14="http://schemas.microsoft.com/office/powerpoint/2010/main" val="147753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4E9835-D63A-8E78-D070-53022304CCEB}"/>
              </a:ext>
            </a:extLst>
          </p:cNvPr>
          <p:cNvSpPr>
            <a:spLocks noGrp="1"/>
          </p:cNvSpPr>
          <p:nvPr>
            <p:ph idx="1"/>
          </p:nvPr>
        </p:nvSpPr>
        <p:spPr>
          <a:xfrm>
            <a:off x="2589212" y="1047565"/>
            <a:ext cx="8915400" cy="4863657"/>
          </a:xfrm>
        </p:spPr>
        <p:txBody>
          <a:bodyPr>
            <a:normAutofit/>
          </a:bodyPr>
          <a:lstStyle/>
          <a:p>
            <a:pPr algn="ctr"/>
            <a:r>
              <a:rPr lang="es-MX" sz="2400" b="1" dirty="0">
                <a:latin typeface="Arial" panose="020B0604020202020204" pitchFamily="34" charset="0"/>
                <a:cs typeface="Arial" panose="020B0604020202020204" pitchFamily="34" charset="0"/>
              </a:rPr>
              <a:t>Introducción</a:t>
            </a:r>
          </a:p>
          <a:p>
            <a:pPr algn="ctr"/>
            <a:endParaRPr lang="es-MX" dirty="0">
              <a:latin typeface="Arial" panose="020B0604020202020204" pitchFamily="34" charset="0"/>
              <a:cs typeface="Arial" panose="020B0604020202020204" pitchFamily="34" charset="0"/>
            </a:endParaRPr>
          </a:p>
          <a:p>
            <a:r>
              <a:rPr lang="es-MX" b="0" i="0" dirty="0">
                <a:solidFill>
                  <a:srgbClr val="2E2D2D"/>
                </a:solidFill>
                <a:effectLst/>
                <a:latin typeface="Arial" panose="020B0604020202020204" pitchFamily="34" charset="0"/>
                <a:cs typeface="Arial" panose="020B0604020202020204" pitchFamily="34" charset="0"/>
              </a:rPr>
              <a:t>La combustión es una reacción química de oxidación, en la cual generalmente se desprende una gran cantidad de energía, en forma de calor y luz, manifestándose visualmente como fuego.</a:t>
            </a:r>
          </a:p>
          <a:p>
            <a:endParaRPr lang="es-MX" dirty="0">
              <a:solidFill>
                <a:srgbClr val="2E2D2D"/>
              </a:solidFill>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Se dice que una ecuación química se encuentra ajustada, equilibrada o balanceada cuando respeta la ley de conservación de la materia, según la cual la cantidad de átomos de cada elemento debe ser igual del lado de los reactivos  y del lado de los productos de la reacción.</a:t>
            </a:r>
          </a:p>
          <a:p>
            <a:pPr marL="0" indent="0">
              <a:buNone/>
            </a:pPr>
            <a:br>
              <a:rPr lang="es-MX" dirty="0"/>
            </a:br>
            <a:br>
              <a:rPr lang="es-MX" dirty="0"/>
            </a:br>
            <a:endParaRPr lang="es-G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483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3259235" cy="682176"/>
          </a:xfrm>
        </p:spPr>
        <p:txBody>
          <a:bodyPr>
            <a:normAutofit/>
          </a:bodyPr>
          <a:lstStyle/>
          <a:p>
            <a:r>
              <a:rPr lang="es-ES" sz="2800" b="1" dirty="0">
                <a:solidFill>
                  <a:srgbClr val="FF0000"/>
                </a:solidFill>
                <a:latin typeface="Arial" panose="020B0604020202020204" pitchFamily="34" charset="0"/>
                <a:cs typeface="Arial" panose="020B0604020202020204" pitchFamily="34" charset="0"/>
              </a:rPr>
              <a:t>Procedimiento</a:t>
            </a:r>
            <a:r>
              <a:rPr lang="es-ES" sz="2800" b="1" dirty="0">
                <a:latin typeface="Arial" panose="020B0604020202020204" pitchFamily="34" charset="0"/>
                <a:cs typeface="Arial" panose="020B0604020202020204" pitchFamily="34" charset="0"/>
              </a:rPr>
              <a:t> </a:t>
            </a:r>
          </a:p>
        </p:txBody>
      </p:sp>
      <p:pic>
        <p:nvPicPr>
          <p:cNvPr id="4" name="Marcador de contenido 3"/>
          <p:cNvPicPr>
            <a:picLocks noGrp="1" noChangeAspect="1"/>
          </p:cNvPicPr>
          <p:nvPr>
            <p:ph idx="1"/>
          </p:nvPr>
        </p:nvPicPr>
        <p:blipFill rotWithShape="1">
          <a:blip r:embed="rId2"/>
          <a:srcRect b="23658"/>
          <a:stretch/>
        </p:blipFill>
        <p:spPr>
          <a:xfrm>
            <a:off x="7167154" y="1031965"/>
            <a:ext cx="2142308" cy="2808515"/>
          </a:xfrm>
          <a:prstGeom prst="rect">
            <a:avLst/>
          </a:prstGeom>
        </p:spPr>
      </p:pic>
      <p:pic>
        <p:nvPicPr>
          <p:cNvPr id="5" name="Imagen 4"/>
          <p:cNvPicPr>
            <a:picLocks noChangeAspect="1"/>
          </p:cNvPicPr>
          <p:nvPr/>
        </p:nvPicPr>
        <p:blipFill rotWithShape="1">
          <a:blip r:embed="rId3"/>
          <a:srcRect b="27125"/>
          <a:stretch/>
        </p:blipFill>
        <p:spPr>
          <a:xfrm>
            <a:off x="7167155" y="3840480"/>
            <a:ext cx="2142308" cy="2312126"/>
          </a:xfrm>
          <a:prstGeom prst="rect">
            <a:avLst/>
          </a:prstGeom>
        </p:spPr>
      </p:pic>
      <p:sp>
        <p:nvSpPr>
          <p:cNvPr id="6" name="Rectángulo 5"/>
          <p:cNvSpPr/>
          <p:nvPr/>
        </p:nvSpPr>
        <p:spPr>
          <a:xfrm>
            <a:off x="1912726" y="1885797"/>
            <a:ext cx="4931158" cy="338554"/>
          </a:xfrm>
          <a:prstGeom prst="rect">
            <a:avLst/>
          </a:prstGeom>
        </p:spPr>
        <p:txBody>
          <a:bodyPr wrap="none">
            <a:spAutoFit/>
          </a:bodyPr>
          <a:lstStyle/>
          <a:p>
            <a:pPr marL="342900" indent="-342900">
              <a:buFont typeface="+mj-lt"/>
              <a:buAutoNum type="arabicPeriod"/>
            </a:pPr>
            <a:r>
              <a:rPr lang="es-ES" sz="1600" dirty="0">
                <a:latin typeface="Arial" panose="020B0604020202020204" pitchFamily="34" charset="0"/>
                <a:ea typeface="Calibri" panose="020F0502020204030204" pitchFamily="34" charset="0"/>
                <a:cs typeface="Arial" panose="020B0604020202020204" pitchFamily="34" charset="0"/>
              </a:rPr>
              <a:t>Colocar en la botella 3 cucharas de bicarbonato </a:t>
            </a:r>
            <a:endParaRPr lang="es-ES" sz="1600" dirty="0">
              <a:latin typeface="Arial" panose="020B0604020202020204" pitchFamily="34" charset="0"/>
              <a:cs typeface="Arial" panose="020B0604020202020204" pitchFamily="34" charset="0"/>
            </a:endParaRPr>
          </a:p>
        </p:txBody>
      </p:sp>
      <p:sp>
        <p:nvSpPr>
          <p:cNvPr id="7" name="Rectángulo 6"/>
          <p:cNvSpPr/>
          <p:nvPr/>
        </p:nvSpPr>
        <p:spPr>
          <a:xfrm>
            <a:off x="2049537" y="3840480"/>
            <a:ext cx="2922467" cy="338554"/>
          </a:xfrm>
          <a:prstGeom prst="rect">
            <a:avLst/>
          </a:prstGeom>
        </p:spPr>
        <p:txBody>
          <a:bodyPr wrap="non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2. Agregar un vaso de vinagre</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341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b="25782"/>
          <a:stretch/>
        </p:blipFill>
        <p:spPr>
          <a:xfrm>
            <a:off x="6092305" y="620486"/>
            <a:ext cx="1700212" cy="2632165"/>
          </a:xfrm>
          <a:prstGeom prst="rect">
            <a:avLst/>
          </a:prstGeom>
        </p:spPr>
      </p:pic>
      <p:pic>
        <p:nvPicPr>
          <p:cNvPr id="5" name="Imagen 4"/>
          <p:cNvPicPr>
            <a:picLocks noChangeAspect="1"/>
          </p:cNvPicPr>
          <p:nvPr/>
        </p:nvPicPr>
        <p:blipFill rotWithShape="1">
          <a:blip r:embed="rId3"/>
          <a:srcRect l="1033" t="35482" r="-1" b="24982"/>
          <a:stretch/>
        </p:blipFill>
        <p:spPr>
          <a:xfrm>
            <a:off x="7792518" y="620486"/>
            <a:ext cx="1860934" cy="2632165"/>
          </a:xfrm>
          <a:prstGeom prst="rect">
            <a:avLst/>
          </a:prstGeom>
        </p:spPr>
      </p:pic>
      <p:pic>
        <p:nvPicPr>
          <p:cNvPr id="6" name="Imagen 5"/>
          <p:cNvPicPr>
            <a:picLocks noChangeAspect="1"/>
          </p:cNvPicPr>
          <p:nvPr/>
        </p:nvPicPr>
        <p:blipFill rotWithShape="1">
          <a:blip r:embed="rId4"/>
          <a:srcRect t="18018" b="25732"/>
          <a:stretch/>
        </p:blipFill>
        <p:spPr>
          <a:xfrm>
            <a:off x="9653452" y="620485"/>
            <a:ext cx="1619794" cy="2632165"/>
          </a:xfrm>
          <a:prstGeom prst="rect">
            <a:avLst/>
          </a:prstGeom>
        </p:spPr>
      </p:pic>
      <p:sp>
        <p:nvSpPr>
          <p:cNvPr id="7" name="Rectángulo 6"/>
          <p:cNvSpPr/>
          <p:nvPr/>
        </p:nvSpPr>
        <p:spPr>
          <a:xfrm>
            <a:off x="1424511" y="963527"/>
            <a:ext cx="4205580" cy="861774"/>
          </a:xfrm>
          <a:prstGeom prst="rect">
            <a:avLst/>
          </a:prstGeom>
        </p:spPr>
        <p:txBody>
          <a:bodyPr wrap="square">
            <a:spAutoFit/>
          </a:bodyPr>
          <a:lstStyle/>
          <a:p>
            <a:r>
              <a:rPr lang="es-ES" dirty="0">
                <a:latin typeface="Calibri" panose="020F0502020204030204" pitchFamily="34" charset="0"/>
                <a:ea typeface="Calibri" panose="020F0502020204030204" pitchFamily="34" charset="0"/>
                <a:cs typeface="Times New Roman" panose="02020603050405020304" pitchFamily="18" charset="0"/>
              </a:rPr>
              <a:t>3. </a:t>
            </a:r>
            <a:r>
              <a:rPr lang="es-ES" sz="1600" dirty="0">
                <a:latin typeface="Arial" panose="020B0604020202020204" pitchFamily="34" charset="0"/>
                <a:ea typeface="Calibri" panose="020F0502020204030204" pitchFamily="34" charset="0"/>
                <a:cs typeface="Arial" panose="020B0604020202020204" pitchFamily="34" charset="0"/>
              </a:rPr>
              <a:t>Al reaccionar el vinagre con el bicarbonato de sodio se genera un gas, que se llama Dióxido de carbono  </a:t>
            </a:r>
            <a:endParaRPr lang="es-ES" sz="1600"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rotWithShape="1">
          <a:blip r:embed="rId5"/>
          <a:srcRect t="39447" b="28303"/>
          <a:stretch/>
        </p:blipFill>
        <p:spPr>
          <a:xfrm>
            <a:off x="6578499" y="3644537"/>
            <a:ext cx="4288971" cy="2873828"/>
          </a:xfrm>
          <a:prstGeom prst="rect">
            <a:avLst/>
          </a:prstGeom>
        </p:spPr>
      </p:pic>
      <p:sp>
        <p:nvSpPr>
          <p:cNvPr id="10" name="Rectángulo 9"/>
          <p:cNvSpPr/>
          <p:nvPr/>
        </p:nvSpPr>
        <p:spPr>
          <a:xfrm>
            <a:off x="1424511" y="4315488"/>
            <a:ext cx="3776511" cy="338554"/>
          </a:xfrm>
          <a:prstGeom prst="rect">
            <a:avLst/>
          </a:prstGeom>
        </p:spPr>
        <p:txBody>
          <a:bodyPr wrap="squar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4. Encender  con un fósforo el palillo</a:t>
            </a:r>
            <a:endParaRPr lang="es-E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583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263377" y="619927"/>
            <a:ext cx="1926503" cy="2822693"/>
          </a:xfrm>
          <a:prstGeom prst="rect">
            <a:avLst/>
          </a:prstGeom>
        </p:spPr>
      </p:pic>
      <p:pic>
        <p:nvPicPr>
          <p:cNvPr id="3" name="Imagen 2"/>
          <p:cNvPicPr>
            <a:picLocks noChangeAspect="1"/>
          </p:cNvPicPr>
          <p:nvPr/>
        </p:nvPicPr>
        <p:blipFill rotWithShape="1">
          <a:blip r:embed="rId3"/>
          <a:srcRect t="33017" r="11111" b="19304"/>
          <a:stretch/>
        </p:blipFill>
        <p:spPr>
          <a:xfrm>
            <a:off x="7189880" y="619926"/>
            <a:ext cx="2198914" cy="2822693"/>
          </a:xfrm>
          <a:prstGeom prst="rect">
            <a:avLst/>
          </a:prstGeom>
        </p:spPr>
      </p:pic>
      <p:pic>
        <p:nvPicPr>
          <p:cNvPr id="4" name="Imagen 3"/>
          <p:cNvPicPr>
            <a:picLocks noChangeAspect="1"/>
          </p:cNvPicPr>
          <p:nvPr/>
        </p:nvPicPr>
        <p:blipFill rotWithShape="1">
          <a:blip r:embed="rId4"/>
          <a:srcRect t="34410" r="16587" b="16518"/>
          <a:stretch/>
        </p:blipFill>
        <p:spPr>
          <a:xfrm>
            <a:off x="9388794" y="619926"/>
            <a:ext cx="2042160" cy="2822693"/>
          </a:xfrm>
          <a:prstGeom prst="rect">
            <a:avLst/>
          </a:prstGeom>
        </p:spPr>
      </p:pic>
      <p:sp>
        <p:nvSpPr>
          <p:cNvPr id="5" name="Rectángulo 4"/>
          <p:cNvSpPr/>
          <p:nvPr/>
        </p:nvSpPr>
        <p:spPr>
          <a:xfrm>
            <a:off x="1956774" y="885149"/>
            <a:ext cx="2954860" cy="1815882"/>
          </a:xfrm>
          <a:prstGeom prst="rect">
            <a:avLst/>
          </a:prstGeom>
        </p:spPr>
        <p:txBody>
          <a:bodyPr wrap="square">
            <a:spAutoFit/>
          </a:bodyPr>
          <a:lstStyle/>
          <a:p>
            <a:r>
              <a:rPr lang="es-ES" sz="1600" dirty="0">
                <a:latin typeface="Arial" panose="020B0604020202020204" pitchFamily="34" charset="0"/>
                <a:ea typeface="Calibri" panose="020F0502020204030204" pitchFamily="34" charset="0"/>
                <a:cs typeface="Arial" panose="020B0604020202020204" pitchFamily="34" charset="0"/>
              </a:rPr>
              <a:t>4. La llama del palillo la colocamos sobre la reacción producida  de dióxido de carbono producido dentro de la botella , observamos como el dióxido de carbono hace que se apague el fuego.  </a:t>
            </a:r>
            <a:endParaRPr lang="es-ES" sz="1600" dirty="0">
              <a:latin typeface="Arial" panose="020B0604020202020204" pitchFamily="34" charset="0"/>
              <a:cs typeface="Arial" panose="020B0604020202020204" pitchFamily="34" charset="0"/>
            </a:endParaRPr>
          </a:p>
        </p:txBody>
      </p:sp>
      <p:sp>
        <p:nvSpPr>
          <p:cNvPr id="6" name="Rectángulo 5"/>
          <p:cNvSpPr/>
          <p:nvPr/>
        </p:nvSpPr>
        <p:spPr>
          <a:xfrm>
            <a:off x="2207623" y="4343619"/>
            <a:ext cx="8294914" cy="1461490"/>
          </a:xfrm>
          <a:prstGeom prst="rect">
            <a:avLst/>
          </a:prstGeom>
        </p:spPr>
        <p:txBody>
          <a:bodyPr wrap="square">
            <a:spAutoFit/>
          </a:bodyPr>
          <a:lstStyle/>
          <a:p>
            <a:pPr>
              <a:lnSpc>
                <a:spcPct val="107000"/>
              </a:lnSpc>
              <a:spcAft>
                <a:spcPts val="800"/>
              </a:spcAft>
            </a:pPr>
            <a:r>
              <a:rPr lang="es-ES" b="1" dirty="0">
                <a:latin typeface="Arial" panose="020B0604020202020204" pitchFamily="34" charset="0"/>
                <a:ea typeface="Calibri" panose="020F0502020204030204" pitchFamily="34" charset="0"/>
                <a:cs typeface="Arial" panose="020B0604020202020204" pitchFamily="34" charset="0"/>
              </a:rPr>
              <a:t>ECUACION QUIMICA  PARA LA REACCION </a:t>
            </a:r>
          </a:p>
          <a:p>
            <a:pPr marL="285750" indent="-285750">
              <a:lnSpc>
                <a:spcPct val="107000"/>
              </a:lnSpc>
              <a:spcAft>
                <a:spcPts val="800"/>
              </a:spcAft>
              <a:buFont typeface="Arial" panose="020B0604020202020204" pitchFamily="34" charset="0"/>
              <a:buChar char="•"/>
            </a:pPr>
            <a:r>
              <a:rPr lang="es-GT" dirty="0">
                <a:solidFill>
                  <a:srgbClr val="202124"/>
                </a:solidFill>
                <a:latin typeface="Arial" panose="020B0604020202020204" pitchFamily="34" charset="0"/>
                <a:ea typeface="Calibri" panose="020F0502020204030204" pitchFamily="34" charset="0"/>
                <a:cs typeface="Arial" panose="020B0604020202020204" pitchFamily="34" charset="0"/>
              </a:rPr>
              <a:t>Bicarbonato sódico + vinagre = Acetato de sodio + agua + dióxido de carbono </a:t>
            </a:r>
            <a:endParaRPr lang="es-ES"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s-GT" b="1" dirty="0">
                <a:solidFill>
                  <a:srgbClr val="FF0000"/>
                </a:solidFill>
                <a:latin typeface="Arial" panose="020B0604020202020204" pitchFamily="34" charset="0"/>
                <a:ea typeface="Calibri" panose="020F0502020204030204" pitchFamily="34" charset="0"/>
                <a:cs typeface="Arial" panose="020B0604020202020204" pitchFamily="34" charset="0"/>
              </a:rPr>
              <a:t>NaHCO3 + CH3COOH =&gt; CH3COO-Na+ + H2O + CO2 </a:t>
            </a:r>
            <a:endParaRPr lang="es-ES"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41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8911687" cy="394793"/>
          </a:xfrm>
        </p:spPr>
        <p:txBody>
          <a:bodyPr>
            <a:normAutofit fontScale="90000"/>
          </a:bodyPr>
          <a:lstStyle/>
          <a:p>
            <a:pPr algn="ctr"/>
            <a:r>
              <a:rPr lang="es-ES" sz="2000" dirty="0">
                <a:solidFill>
                  <a:srgbClr val="FF0000"/>
                </a:solidFill>
                <a:latin typeface="Arial" panose="020B0604020202020204" pitchFamily="34" charset="0"/>
                <a:cs typeface="Arial" panose="020B0604020202020204" pitchFamily="34" charset="0"/>
              </a:rPr>
              <a:t>Discusión de Resultados </a:t>
            </a:r>
          </a:p>
        </p:txBody>
      </p:sp>
      <p:sp>
        <p:nvSpPr>
          <p:cNvPr id="3" name="Marcador de contenido 2"/>
          <p:cNvSpPr>
            <a:spLocks noGrp="1"/>
          </p:cNvSpPr>
          <p:nvPr>
            <p:ph idx="1"/>
          </p:nvPr>
        </p:nvSpPr>
        <p:spPr>
          <a:xfrm>
            <a:off x="2589212" y="1449978"/>
            <a:ext cx="8915400" cy="4167052"/>
          </a:xfrm>
        </p:spPr>
        <p:txBody>
          <a:bodyPr/>
          <a:lstStyle/>
          <a:p>
            <a:r>
              <a:rPr lang="es-ES" dirty="0">
                <a:latin typeface="Arial" panose="020B0604020202020204" pitchFamily="34" charset="0"/>
                <a:cs typeface="Arial" panose="020B0604020202020204" pitchFamily="34" charset="0"/>
              </a:rPr>
              <a:t>Al mezclar el vinagre (que es un ácido) con el bicarbonato de sodio (que es un base), reaccionan y se transforman en agua, acetato de sodio (una sal) y dióxido de carbono (un gas).</a:t>
            </a:r>
          </a:p>
          <a:p>
            <a:r>
              <a:rPr lang="es-ES" dirty="0">
                <a:latin typeface="Arial" panose="020B0604020202020204" pitchFamily="34" charset="0"/>
                <a:cs typeface="Arial" panose="020B0604020202020204" pitchFamily="34" charset="0"/>
              </a:rPr>
              <a:t> El dióxido de carbono (CO2) es el gas responsable de que se formen las burbujas,   al colocar el palillo con fuego sobre la reacción  la llama se apaga,  cuando dejan de producirse burbujas, la reacción química ha terminado.</a:t>
            </a:r>
          </a:p>
          <a:p>
            <a:r>
              <a:rPr lang="es-ES" dirty="0">
                <a:latin typeface="Arial" panose="020B0604020202020204" pitchFamily="34" charset="0"/>
                <a:cs typeface="Arial" panose="020B0604020202020204" pitchFamily="34" charset="0"/>
              </a:rPr>
              <a:t> CO2 el  es el producto de la reacción de producción,  en este caso la  madera/palillo   es el  combustible más el oxigeno del aire. </a:t>
            </a:r>
          </a:p>
          <a:p>
            <a:r>
              <a:rPr lang="es-ES" dirty="0">
                <a:latin typeface="Arial" panose="020B0604020202020204" pitchFamily="34" charset="0"/>
                <a:cs typeface="Arial" panose="020B0604020202020204" pitchFamily="34" charset="0"/>
              </a:rPr>
              <a:t>Las reacciones químicas terminan cuando se consumen los reactivos.</a:t>
            </a:r>
          </a:p>
          <a:p>
            <a:pPr marL="0" indent="0">
              <a:buNone/>
            </a:pPr>
            <a:endParaRPr lang="es-ES" dirty="0"/>
          </a:p>
        </p:txBody>
      </p:sp>
    </p:spTree>
    <p:extLst>
      <p:ext uri="{BB962C8B-B14F-4D97-AF65-F5344CB8AC3E}">
        <p14:creationId xmlns:p14="http://schemas.microsoft.com/office/powerpoint/2010/main" val="3917349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F06510A-6DCD-28D5-5FE7-E01ECF6334C5}"/>
              </a:ext>
            </a:extLst>
          </p:cNvPr>
          <p:cNvSpPr>
            <a:spLocks noGrp="1"/>
          </p:cNvSpPr>
          <p:nvPr>
            <p:ph type="title"/>
          </p:nvPr>
        </p:nvSpPr>
        <p:spPr>
          <a:xfrm>
            <a:off x="1469144" y="3251446"/>
            <a:ext cx="8911687" cy="1280890"/>
          </a:xfrm>
        </p:spPr>
        <p:txBody>
          <a:bodyPr>
            <a:normAutofit/>
          </a:bodyPr>
          <a:lstStyle/>
          <a:p>
            <a:pPr algn="ctr"/>
            <a:r>
              <a:rPr lang="es-MX" sz="7200" b="1" dirty="0">
                <a:highlight>
                  <a:srgbClr val="FF0000"/>
                </a:highlight>
              </a:rPr>
              <a:t>EXPERIMENTO NO. 4</a:t>
            </a:r>
            <a:endParaRPr lang="es-GT" sz="7200" b="1" dirty="0">
              <a:highlight>
                <a:srgbClr val="FF0000"/>
              </a:highlight>
            </a:endParaRPr>
          </a:p>
        </p:txBody>
      </p:sp>
    </p:spTree>
    <p:extLst>
      <p:ext uri="{BB962C8B-B14F-4D97-AF65-F5344CB8AC3E}">
        <p14:creationId xmlns:p14="http://schemas.microsoft.com/office/powerpoint/2010/main" val="250978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89212" y="267790"/>
            <a:ext cx="8915399" cy="1090748"/>
          </a:xfrm>
        </p:spPr>
        <p:txBody>
          <a:bodyPr/>
          <a:lstStyle/>
          <a:p>
            <a:pPr algn="ctr"/>
            <a:r>
              <a:rPr lang="es-GT" sz="2800" dirty="0">
                <a:latin typeface="Times New Roman" panose="02020603050405020304" pitchFamily="18" charset="0"/>
                <a:cs typeface="Times New Roman" panose="02020603050405020304" pitchFamily="18" charset="0"/>
              </a:rPr>
              <a:t>4to. Experimento </a:t>
            </a:r>
            <a:br>
              <a:rPr lang="es-GT" dirty="0"/>
            </a:br>
            <a:r>
              <a:rPr lang="es-GT" sz="3200" dirty="0">
                <a:solidFill>
                  <a:srgbClr val="FF0000"/>
                </a:solidFill>
                <a:latin typeface="Times New Roman" panose="02020603050405020304" pitchFamily="18" charset="0"/>
                <a:cs typeface="Times New Roman" panose="02020603050405020304" pitchFamily="18" charset="0"/>
              </a:rPr>
              <a:t>La presión y la vela </a:t>
            </a:r>
          </a:p>
        </p:txBody>
      </p:sp>
      <p:sp>
        <p:nvSpPr>
          <p:cNvPr id="3" name="Subtítulo 2"/>
          <p:cNvSpPr>
            <a:spLocks noGrp="1"/>
          </p:cNvSpPr>
          <p:nvPr>
            <p:ph type="subTitle" idx="1"/>
          </p:nvPr>
        </p:nvSpPr>
        <p:spPr>
          <a:xfrm>
            <a:off x="2589214" y="2191657"/>
            <a:ext cx="8915398" cy="3454400"/>
          </a:xfrm>
        </p:spPr>
        <p:txBody>
          <a:bodyPr/>
          <a:lstStyle/>
          <a:p>
            <a:r>
              <a:rPr lang="es-GT" b="1" dirty="0">
                <a:solidFill>
                  <a:schemeClr val="tx1"/>
                </a:solidFill>
                <a:latin typeface="Times New Roman" panose="02020603050405020304" pitchFamily="18" charset="0"/>
                <a:cs typeface="Times New Roman" panose="02020603050405020304" pitchFamily="18" charset="0"/>
              </a:rPr>
              <a:t>Materiales:</a:t>
            </a:r>
          </a:p>
          <a:p>
            <a:endParaRPr lang="es-GT"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GT" dirty="0">
                <a:solidFill>
                  <a:schemeClr val="tx1"/>
                </a:solidFill>
                <a:latin typeface="Times New Roman" panose="02020603050405020304" pitchFamily="18" charset="0"/>
                <a:cs typeface="Times New Roman" panose="02020603050405020304" pitchFamily="18" charset="0"/>
              </a:rPr>
              <a:t>Una vela </a:t>
            </a:r>
          </a:p>
          <a:p>
            <a:pPr marL="285750" indent="-285750">
              <a:buFont typeface="Arial" panose="020B0604020202020204" pitchFamily="34" charset="0"/>
              <a:buChar char="•"/>
            </a:pPr>
            <a:r>
              <a:rPr lang="es-GT" dirty="0">
                <a:solidFill>
                  <a:schemeClr val="tx1"/>
                </a:solidFill>
                <a:latin typeface="Times New Roman" panose="02020603050405020304" pitchFamily="18" charset="0"/>
                <a:cs typeface="Times New Roman" panose="02020603050405020304" pitchFamily="18" charset="0"/>
              </a:rPr>
              <a:t>Un vaso </a:t>
            </a:r>
          </a:p>
          <a:p>
            <a:pPr marL="285750" indent="-285750">
              <a:buFont typeface="Arial" panose="020B0604020202020204" pitchFamily="34" charset="0"/>
              <a:buChar char="•"/>
            </a:pPr>
            <a:r>
              <a:rPr lang="es-GT" dirty="0">
                <a:solidFill>
                  <a:schemeClr val="tx1"/>
                </a:solidFill>
                <a:latin typeface="Times New Roman" panose="02020603050405020304" pitchFamily="18" charset="0"/>
                <a:cs typeface="Times New Roman" panose="02020603050405020304" pitchFamily="18" charset="0"/>
              </a:rPr>
              <a:t>Medio vaso de agua </a:t>
            </a:r>
          </a:p>
          <a:p>
            <a:pPr marL="285750" indent="-285750">
              <a:buFont typeface="Arial" panose="020B0604020202020204" pitchFamily="34" charset="0"/>
              <a:buChar char="•"/>
            </a:pPr>
            <a:r>
              <a:rPr lang="es-GT" dirty="0">
                <a:solidFill>
                  <a:schemeClr val="tx1"/>
                </a:solidFill>
                <a:latin typeface="Times New Roman" panose="02020603050405020304" pitchFamily="18" charset="0"/>
                <a:cs typeface="Times New Roman" panose="02020603050405020304" pitchFamily="18" charset="0"/>
              </a:rPr>
              <a:t>Fósforos </a:t>
            </a:r>
          </a:p>
          <a:p>
            <a:pPr marL="285750" indent="-285750">
              <a:buFont typeface="Arial" panose="020B0604020202020204" pitchFamily="34" charset="0"/>
              <a:buChar char="•"/>
            </a:pPr>
            <a:r>
              <a:rPr lang="es-GT" dirty="0">
                <a:solidFill>
                  <a:schemeClr val="tx1"/>
                </a:solidFill>
                <a:latin typeface="Times New Roman" panose="02020603050405020304" pitchFamily="18" charset="0"/>
                <a:cs typeface="Times New Roman" panose="02020603050405020304" pitchFamily="18" charset="0"/>
              </a:rPr>
              <a:t>Recipiente plano </a:t>
            </a:r>
          </a:p>
        </p:txBody>
      </p:sp>
      <p:sp>
        <p:nvSpPr>
          <p:cNvPr id="4" name="AutoShape 2" descr="blob:https://web.whatsapp.com/a4982de4-9fa5-4d9f-98ad-99d4bba74a8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339" y="2405851"/>
            <a:ext cx="4334076" cy="2436732"/>
          </a:xfrm>
          <a:prstGeom prst="rect">
            <a:avLst/>
          </a:prstGeom>
        </p:spPr>
      </p:pic>
    </p:spTree>
    <p:extLst>
      <p:ext uri="{BB962C8B-B14F-4D97-AF65-F5344CB8AC3E}">
        <p14:creationId xmlns:p14="http://schemas.microsoft.com/office/powerpoint/2010/main" val="712790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4545" y="489654"/>
            <a:ext cx="3009589" cy="682176"/>
          </a:xfrm>
        </p:spPr>
        <p:txBody>
          <a:bodyPr>
            <a:normAutofit fontScale="90000"/>
          </a:bodyPr>
          <a:lstStyle/>
          <a:p>
            <a:pPr algn="ctr"/>
            <a:r>
              <a:rPr lang="es-GT" b="1" dirty="0">
                <a:solidFill>
                  <a:schemeClr val="accent1"/>
                </a:solidFill>
                <a:latin typeface="Times New Roman" panose="02020603050405020304" pitchFamily="18" charset="0"/>
                <a:cs typeface="Times New Roman" panose="02020603050405020304" pitchFamily="18" charset="0"/>
              </a:rPr>
              <a:t>Procedimiento </a:t>
            </a:r>
          </a:p>
        </p:txBody>
      </p:sp>
      <p:sp>
        <p:nvSpPr>
          <p:cNvPr id="3" name="Marcador de contenido 2"/>
          <p:cNvSpPr>
            <a:spLocks noGrp="1"/>
          </p:cNvSpPr>
          <p:nvPr>
            <p:ph idx="1"/>
          </p:nvPr>
        </p:nvSpPr>
        <p:spPr>
          <a:xfrm>
            <a:off x="646112" y="1171830"/>
            <a:ext cx="11545888" cy="5508171"/>
          </a:xfrm>
        </p:spPr>
        <p:txBody>
          <a:bodyPr>
            <a:normAutofit/>
          </a:bodyPr>
          <a:lstStyle/>
          <a:p>
            <a:r>
              <a:rPr lang="es-GT" dirty="0">
                <a:latin typeface="Times New Roman" panose="02020603050405020304" pitchFamily="18" charset="0"/>
                <a:cs typeface="Times New Roman" panose="02020603050405020304" pitchFamily="18" charset="0"/>
              </a:rPr>
              <a:t>1. coloque y pegue la vela en el recipiente plano </a:t>
            </a: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pPr marL="0" indent="0">
              <a:buNone/>
            </a:pPr>
            <a:endParaRPr lang="es-GT" dirty="0">
              <a:latin typeface="Times New Roman" panose="02020603050405020304" pitchFamily="18" charset="0"/>
              <a:cs typeface="Times New Roman" panose="02020603050405020304" pitchFamily="18" charset="0"/>
            </a:endParaRPr>
          </a:p>
          <a:p>
            <a:pPr marL="0" indent="0">
              <a:buNone/>
            </a:pPr>
            <a:endParaRPr lang="es-GT" dirty="0">
              <a:latin typeface="Times New Roman" panose="02020603050405020304" pitchFamily="18" charset="0"/>
              <a:cs typeface="Times New Roman" panose="02020603050405020304" pitchFamily="18" charset="0"/>
            </a:endParaRPr>
          </a:p>
          <a:p>
            <a:r>
              <a:rPr lang="es-GT" dirty="0">
                <a:latin typeface="Times New Roman" panose="02020603050405020304" pitchFamily="18" charset="0"/>
                <a:cs typeface="Times New Roman" panose="02020603050405020304" pitchFamily="18" charset="0"/>
              </a:rPr>
              <a:t>2. coloque dentro del recipiente el agua dentro de manera que la vela este cubierta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520" y="1571515"/>
            <a:ext cx="3829844" cy="2181335"/>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520" y="4435026"/>
            <a:ext cx="3982643" cy="2244975"/>
          </a:xfrm>
          <a:prstGeom prst="rect">
            <a:avLst/>
          </a:prstGeom>
        </p:spPr>
      </p:pic>
    </p:spTree>
    <p:extLst>
      <p:ext uri="{BB962C8B-B14F-4D97-AF65-F5344CB8AC3E}">
        <p14:creationId xmlns:p14="http://schemas.microsoft.com/office/powerpoint/2010/main" val="388780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503362" y="476250"/>
            <a:ext cx="10326688" cy="5829300"/>
          </a:xfrm>
        </p:spPr>
        <p:txBody>
          <a:bodyPr/>
          <a:lstStyle/>
          <a:p>
            <a:r>
              <a:rPr lang="es-GT" dirty="0">
                <a:latin typeface="Times New Roman" panose="02020603050405020304" pitchFamily="18" charset="0"/>
                <a:cs typeface="Times New Roman" panose="02020603050405020304" pitchFamily="18" charset="0"/>
              </a:rPr>
              <a:t>3. Prender la veladora  rodeada con el agua.</a:t>
            </a: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endParaRPr lang="es-GT" dirty="0">
              <a:latin typeface="Times New Roman" panose="02020603050405020304" pitchFamily="18" charset="0"/>
              <a:cs typeface="Times New Roman" panose="02020603050405020304" pitchFamily="18" charset="0"/>
            </a:endParaRPr>
          </a:p>
          <a:p>
            <a:r>
              <a:rPr lang="es-GT" dirty="0">
                <a:latin typeface="Times New Roman" panose="02020603050405020304" pitchFamily="18" charset="0"/>
                <a:cs typeface="Times New Roman" panose="02020603050405020304" pitchFamily="18" charset="0"/>
              </a:rPr>
              <a:t>Colocar poco a poco un baso de cristal transparenté y observamos la reacción que causa la falta de oxigeno a la vela pudiendo observar la extinción de la llama de la vela haciendo que el agua se eleve.</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306" y="897018"/>
            <a:ext cx="4133850" cy="232416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684" y="4006470"/>
            <a:ext cx="4089243" cy="2299080"/>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49" y="4006470"/>
            <a:ext cx="4459789" cy="2507411"/>
          </a:xfrm>
          <a:prstGeom prst="rect">
            <a:avLst/>
          </a:prstGeom>
        </p:spPr>
      </p:pic>
    </p:spTree>
    <p:extLst>
      <p:ext uri="{BB962C8B-B14F-4D97-AF65-F5344CB8AC3E}">
        <p14:creationId xmlns:p14="http://schemas.microsoft.com/office/powerpoint/2010/main" val="3194734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nómenos implicado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4463" y="3657600"/>
            <a:ext cx="6708850" cy="2405743"/>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a:xfrm>
            <a:off x="1953045" y="947960"/>
            <a:ext cx="8911687" cy="2557240"/>
          </a:xfrm>
        </p:spPr>
        <p:txBody>
          <a:bodyPr>
            <a:normAutofit/>
          </a:bodyPr>
          <a:lstStyle/>
          <a:p>
            <a:r>
              <a:rPr lang="es-GT" b="1" dirty="0">
                <a:solidFill>
                  <a:schemeClr val="accent1"/>
                </a:solidFill>
                <a:latin typeface="Times New Roman" panose="02020603050405020304" pitchFamily="18" charset="0"/>
                <a:cs typeface="Times New Roman" panose="02020603050405020304" pitchFamily="18" charset="0"/>
              </a:rPr>
              <a:t>Ecuación Química para la reacción </a:t>
            </a:r>
            <a:br>
              <a:rPr lang="es-GT" dirty="0">
                <a:latin typeface="Times New Roman" panose="02020603050405020304" pitchFamily="18" charset="0"/>
                <a:cs typeface="Times New Roman" panose="02020603050405020304" pitchFamily="18" charset="0"/>
              </a:rPr>
            </a:br>
            <a:br>
              <a:rPr lang="es-GT" sz="2000" dirty="0">
                <a:latin typeface="Times New Roman" panose="02020603050405020304" pitchFamily="18" charset="0"/>
                <a:cs typeface="Times New Roman" panose="02020603050405020304" pitchFamily="18" charset="0"/>
              </a:rPr>
            </a:br>
            <a:r>
              <a:rPr lang="es-GT" sz="2000" dirty="0">
                <a:latin typeface="Times New Roman" panose="02020603050405020304" pitchFamily="18" charset="0"/>
                <a:cs typeface="Times New Roman" panose="02020603050405020304" pitchFamily="18" charset="0"/>
              </a:rPr>
              <a:t>En la reacción, la parafina de la vela se combina con oxígeno para dar lugar a dióxido de carbono y agua (y alguna otra cosa como carbón elemental o «carbonilla» que podemos olvidar</a:t>
            </a:r>
            <a:r>
              <a:rPr lang="es-GT" sz="2000" dirty="0"/>
              <a:t>.</a:t>
            </a:r>
            <a:endParaRPr lang="es-GT" dirty="0"/>
          </a:p>
        </p:txBody>
      </p:sp>
    </p:spTree>
    <p:extLst>
      <p:ext uri="{BB962C8B-B14F-4D97-AF65-F5344CB8AC3E}">
        <p14:creationId xmlns:p14="http://schemas.microsoft.com/office/powerpoint/2010/main" val="2118139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84925" y="537025"/>
            <a:ext cx="8911687" cy="898075"/>
          </a:xfrm>
        </p:spPr>
        <p:txBody>
          <a:bodyPr/>
          <a:lstStyle/>
          <a:p>
            <a:pPr algn="ctr"/>
            <a:r>
              <a:rPr lang="es-GT" dirty="0" err="1">
                <a:solidFill>
                  <a:schemeClr val="accent1"/>
                </a:solidFill>
                <a:latin typeface="Times New Roman" panose="02020603050405020304" pitchFamily="18" charset="0"/>
                <a:cs typeface="Times New Roman" panose="02020603050405020304" pitchFamily="18" charset="0"/>
              </a:rPr>
              <a:t>Discusion</a:t>
            </a:r>
            <a:r>
              <a:rPr lang="es-GT" dirty="0">
                <a:solidFill>
                  <a:schemeClr val="accent1"/>
                </a:solidFill>
                <a:latin typeface="Times New Roman" panose="02020603050405020304" pitchFamily="18" charset="0"/>
                <a:cs typeface="Times New Roman" panose="02020603050405020304" pitchFamily="18" charset="0"/>
              </a:rPr>
              <a:t> de resultados </a:t>
            </a:r>
          </a:p>
        </p:txBody>
      </p:sp>
      <p:sp>
        <p:nvSpPr>
          <p:cNvPr id="3" name="Marcador de contenido 2"/>
          <p:cNvSpPr>
            <a:spLocks noGrp="1"/>
          </p:cNvSpPr>
          <p:nvPr>
            <p:ph idx="1"/>
          </p:nvPr>
        </p:nvSpPr>
        <p:spPr>
          <a:xfrm>
            <a:off x="2084925" y="2119086"/>
            <a:ext cx="8915400" cy="4446814"/>
          </a:xfrm>
        </p:spPr>
        <p:txBody>
          <a:bodyPr/>
          <a:lstStyle/>
          <a:p>
            <a:r>
              <a:rPr lang="es-GT" dirty="0">
                <a:latin typeface="Times New Roman" panose="02020603050405020304" pitchFamily="18" charset="0"/>
                <a:cs typeface="Times New Roman" panose="02020603050405020304" pitchFamily="18" charset="0"/>
              </a:rPr>
              <a:t>Al colocar el baso para que en este cubra </a:t>
            </a:r>
            <a:r>
              <a:rPr lang="es-GT" dirty="0" err="1">
                <a:latin typeface="Times New Roman" panose="02020603050405020304" pitchFamily="18" charset="0"/>
                <a:cs typeface="Times New Roman" panose="02020603050405020304" pitchFamily="18" charset="0"/>
              </a:rPr>
              <a:t>laveladora</a:t>
            </a:r>
            <a:r>
              <a:rPr lang="es-GT" dirty="0">
                <a:latin typeface="Times New Roman" panose="02020603050405020304" pitchFamily="18" charset="0"/>
                <a:cs typeface="Times New Roman" panose="02020603050405020304" pitchFamily="18" charset="0"/>
              </a:rPr>
              <a:t> cuando se coloco el baso pudimos observar como el agua comenzaba a adentrar el agua dentro del baso con la veladora dentro </a:t>
            </a:r>
          </a:p>
          <a:p>
            <a:r>
              <a:rPr lang="es-GT" dirty="0">
                <a:latin typeface="Times New Roman" panose="02020603050405020304" pitchFamily="18" charset="0"/>
                <a:cs typeface="Times New Roman" panose="02020603050405020304" pitchFamily="18" charset="0"/>
              </a:rPr>
              <a:t>Cuanto se aleja de la llama la temperatura es más baja y puede condensarse. ¿Lo hace? Seguro, esa condensación ha de ir ocurriendo mientras la llama está encendida a un ritmo (aproximado) como para compensar los incrementos que esperaríamos por los otros dos fenómenos </a:t>
            </a:r>
          </a:p>
          <a:p>
            <a:pPr algn="just"/>
            <a:r>
              <a:rPr lang="es-GT" dirty="0">
                <a:latin typeface="Times New Roman" panose="02020603050405020304" pitchFamily="18" charset="0"/>
                <a:cs typeface="Times New Roman" panose="02020603050405020304" pitchFamily="18" charset="0"/>
              </a:rPr>
              <a:t>Al cesar el suministro de vapor de agua y de calor con la extinción de la llama, esa condensación crece bruscamente, causando una enorme disminución de presión (y una capa de gotitas de agua en la pared del vidrio). Supongo que una parte de esas gotitas vuelven a evaporarse para recuperar el equilibrio, que se produce a ese par de centímetros de agua que vemos al final.</a:t>
            </a:r>
          </a:p>
          <a:p>
            <a:pPr algn="just"/>
            <a:r>
              <a:rPr lang="es-GT" dirty="0">
                <a:latin typeface="Times New Roman" panose="02020603050405020304" pitchFamily="18" charset="0"/>
                <a:cs typeface="Times New Roman" panose="02020603050405020304" pitchFamily="18" charset="0"/>
              </a:rPr>
              <a:t>A falta de más medidas (temperaturas y composiciones de gases en el interior), cálculos o simulaciones, esa es mi mejor explicación, que coincide con la de Javier, por cierto.</a:t>
            </a:r>
          </a:p>
        </p:txBody>
      </p:sp>
    </p:spTree>
    <p:extLst>
      <p:ext uri="{BB962C8B-B14F-4D97-AF65-F5344CB8AC3E}">
        <p14:creationId xmlns:p14="http://schemas.microsoft.com/office/powerpoint/2010/main" val="36903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3BB00C-90C4-5661-7A2E-0B1BADF18832}"/>
              </a:ext>
            </a:extLst>
          </p:cNvPr>
          <p:cNvSpPr>
            <a:spLocks noGrp="1"/>
          </p:cNvSpPr>
          <p:nvPr>
            <p:ph idx="1"/>
          </p:nvPr>
        </p:nvSpPr>
        <p:spPr>
          <a:xfrm>
            <a:off x="2219419" y="1464815"/>
            <a:ext cx="9214172" cy="4188954"/>
          </a:xfrm>
        </p:spPr>
        <p:txBody>
          <a:bodyPr/>
          <a:lstStyle/>
          <a:p>
            <a:pPr algn="ctr"/>
            <a:r>
              <a:rPr lang="es-GT" sz="2400" b="1" dirty="0">
                <a:latin typeface="Arial" panose="020B0604020202020204" pitchFamily="34" charset="0"/>
                <a:cs typeface="Arial" panose="020B0604020202020204" pitchFamily="34" charset="0"/>
              </a:rPr>
              <a:t>Objetivos:</a:t>
            </a:r>
          </a:p>
          <a:p>
            <a:pPr algn="ctr"/>
            <a:endParaRPr lang="es-GT" dirty="0">
              <a:latin typeface="Arial" panose="020B0604020202020204" pitchFamily="34" charset="0"/>
              <a:cs typeface="Arial" panose="020B0604020202020204" pitchFamily="34" charset="0"/>
            </a:endParaRPr>
          </a:p>
          <a:p>
            <a:r>
              <a:rPr lang="es-GT" dirty="0">
                <a:latin typeface="Arial" panose="020B0604020202020204" pitchFamily="34" charset="0"/>
                <a:cs typeface="Arial" panose="020B0604020202020204" pitchFamily="34" charset="0"/>
              </a:rPr>
              <a:t>Comprender como es que se producen las reacciones de combustión </a:t>
            </a:r>
          </a:p>
          <a:p>
            <a:r>
              <a:rPr lang="es-GT" dirty="0">
                <a:latin typeface="Arial" panose="020B0604020202020204" pitchFamily="34" charset="0"/>
                <a:cs typeface="Arial" panose="020B0604020202020204" pitchFamily="34" charset="0"/>
              </a:rPr>
              <a:t>Analizar que elementos son esenciales para formar dichas reacciones</a:t>
            </a:r>
          </a:p>
          <a:p>
            <a:r>
              <a:rPr lang="es-GT" dirty="0">
                <a:latin typeface="Arial" panose="020B0604020202020204" pitchFamily="34" charset="0"/>
                <a:cs typeface="Arial" panose="020B0604020202020204" pitchFamily="34" charset="0"/>
              </a:rPr>
              <a:t>Entender como es que actúan los elementos químicos al exponerlos a otro tipo de elementos</a:t>
            </a:r>
          </a:p>
          <a:p>
            <a:r>
              <a:rPr lang="es-GT" dirty="0">
                <a:latin typeface="Arial" panose="020B0604020202020204" pitchFamily="34" charset="0"/>
                <a:cs typeface="Arial" panose="020B0604020202020204" pitchFamily="34" charset="0"/>
              </a:rPr>
              <a:t>Ilustrar de forma correcta a través de los experimentos las reacciones químicas.</a:t>
            </a:r>
          </a:p>
        </p:txBody>
      </p:sp>
    </p:spTree>
    <p:extLst>
      <p:ext uri="{BB962C8B-B14F-4D97-AF65-F5344CB8AC3E}">
        <p14:creationId xmlns:p14="http://schemas.microsoft.com/office/powerpoint/2010/main" val="1211777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229100-32AD-DA20-8077-315DA4443386}"/>
              </a:ext>
            </a:extLst>
          </p:cNvPr>
          <p:cNvSpPr>
            <a:spLocks noGrp="1"/>
          </p:cNvSpPr>
          <p:nvPr>
            <p:ph type="ctrTitle"/>
          </p:nvPr>
        </p:nvSpPr>
        <p:spPr>
          <a:xfrm>
            <a:off x="3588078" y="546088"/>
            <a:ext cx="6489777" cy="983974"/>
          </a:xfrm>
        </p:spPr>
        <p:txBody>
          <a:bodyPr>
            <a:normAutofit fontScale="90000"/>
          </a:bodyPr>
          <a:lstStyle/>
          <a:p>
            <a:r>
              <a:rPr lang="es-MX" dirty="0">
                <a:latin typeface="Times New Roman" panose="02020603050405020304" pitchFamily="18" charset="0"/>
                <a:cs typeface="Times New Roman" panose="02020603050405020304" pitchFamily="18" charset="0"/>
              </a:rPr>
              <a:t>Conclusiones Generales</a:t>
            </a:r>
            <a:endParaRPr lang="es-GT" dirty="0">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F02431A4-BC80-05B7-0289-715A3B4B3F39}"/>
              </a:ext>
            </a:extLst>
          </p:cNvPr>
          <p:cNvSpPr>
            <a:spLocks noGrp="1"/>
          </p:cNvSpPr>
          <p:nvPr>
            <p:ph type="subTitle" idx="1"/>
          </p:nvPr>
        </p:nvSpPr>
        <p:spPr>
          <a:xfrm>
            <a:off x="2589213" y="1775791"/>
            <a:ext cx="8915399" cy="4127871"/>
          </a:xfrm>
        </p:spPr>
        <p:txBody>
          <a:bodyPr/>
          <a:lstStyle/>
          <a:p>
            <a:pPr marL="342900" lvl="0" indent="-342900" algn="just">
              <a:lnSpc>
                <a:spcPct val="107000"/>
              </a:lnSpc>
              <a:buFont typeface="+mj-lt"/>
              <a:buAutoNum type="romanUcPeriod"/>
            </a:pPr>
            <a:r>
              <a:rPr lang="es-GT" sz="1600" dirty="0">
                <a:solidFill>
                  <a:schemeClr val="tx1"/>
                </a:solidFill>
                <a:latin typeface="Times New Roman" panose="02020603050405020304" pitchFamily="18" charset="0"/>
                <a:cs typeface="Times New Roman" panose="02020603050405020304" pitchFamily="18" charset="0"/>
              </a:rPr>
              <a:t>Los procesos de combustión se caracterizan por ser no necesariamente perfectos ya que pueden verse afectados por la presencia de las cantidades de los reactivos, generando componentes no deseados como CO, ácido nítrico, ácido sulfhídrico, etc. Cuando en una reacción de combustión tenemos presencia de CO se dice que tenemos una combustión parcial o incompleta, la cual no es deseable, porque el CO es contaminante tóxico y porque no estamos obteniendo la eficiencia requerida en términos de generación de energía.</a:t>
            </a:r>
          </a:p>
          <a:p>
            <a:pPr marL="457200" algn="just">
              <a:lnSpc>
                <a:spcPct val="107000"/>
              </a:lnSpc>
            </a:pPr>
            <a:r>
              <a:rPr lang="es-GT" sz="1600" dirty="0">
                <a:solidFill>
                  <a:schemeClr val="tx1"/>
                </a:solidFill>
                <a:latin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mj-lt"/>
              <a:buAutoNum type="romanUcPeriod"/>
            </a:pPr>
            <a:r>
              <a:rPr lang="es-GT" sz="1600" dirty="0">
                <a:solidFill>
                  <a:schemeClr val="tx1"/>
                </a:solidFill>
                <a:latin typeface="Times New Roman" panose="02020603050405020304" pitchFamily="18" charset="0"/>
                <a:cs typeface="Times New Roman" panose="02020603050405020304" pitchFamily="18" charset="0"/>
              </a:rPr>
              <a:t>El dióxido de carbono se intercambia constantemente entre la atmósfera, los océanos y la superficie cubierta por tierra ya que es producido y absorbido a la vez por muchos microorganismos, plantas y animales. Sin embargo, las emisiones y la eliminación de CO2 que se registran a raíz de estos procesos naturales tienen a equilibrarse, sin los impactos antropogénicos. </a:t>
            </a:r>
          </a:p>
          <a:p>
            <a:endParaRPr lang="es-GT" dirty="0"/>
          </a:p>
        </p:txBody>
      </p:sp>
    </p:spTree>
    <p:extLst>
      <p:ext uri="{BB962C8B-B14F-4D97-AF65-F5344CB8AC3E}">
        <p14:creationId xmlns:p14="http://schemas.microsoft.com/office/powerpoint/2010/main" val="386065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229100-32AD-DA20-8077-315DA4443386}"/>
              </a:ext>
            </a:extLst>
          </p:cNvPr>
          <p:cNvSpPr>
            <a:spLocks noGrp="1"/>
          </p:cNvSpPr>
          <p:nvPr>
            <p:ph type="ctrTitle"/>
          </p:nvPr>
        </p:nvSpPr>
        <p:spPr>
          <a:xfrm>
            <a:off x="1959313" y="603002"/>
            <a:ext cx="8915399" cy="920999"/>
          </a:xfrm>
        </p:spPr>
        <p:txBody>
          <a:bodyPr>
            <a:noAutofit/>
          </a:bodyPr>
          <a:lstStyle/>
          <a:p>
            <a:pPr algn="ctr">
              <a:spcBef>
                <a:spcPts val="0"/>
              </a:spcBef>
            </a:pPr>
            <a:r>
              <a:rPr lang="es-MX" sz="3200" b="1" dirty="0"/>
              <a:t>Reacción de Combustión, Producción de Dióxido de carbono</a:t>
            </a:r>
          </a:p>
        </p:txBody>
      </p:sp>
      <p:sp>
        <p:nvSpPr>
          <p:cNvPr id="3" name="Subtítulo 2">
            <a:extLst>
              <a:ext uri="{FF2B5EF4-FFF2-40B4-BE49-F238E27FC236}">
                <a16:creationId xmlns:a16="http://schemas.microsoft.com/office/drawing/2014/main" id="{F02431A4-BC80-05B7-0289-715A3B4B3F39}"/>
              </a:ext>
            </a:extLst>
          </p:cNvPr>
          <p:cNvSpPr>
            <a:spLocks noGrp="1"/>
          </p:cNvSpPr>
          <p:nvPr>
            <p:ph type="subTitle" idx="1"/>
          </p:nvPr>
        </p:nvSpPr>
        <p:spPr>
          <a:xfrm>
            <a:off x="2589213" y="1524001"/>
            <a:ext cx="8915399" cy="4379662"/>
          </a:xfrm>
        </p:spPr>
        <p:txBody>
          <a:bodyPr/>
          <a:lstStyle/>
          <a:p>
            <a:pPr marL="342900" lvl="0" indent="-342900" algn="just">
              <a:lnSpc>
                <a:spcPct val="107000"/>
              </a:lnSpc>
              <a:buFont typeface="+mj-lt"/>
              <a:buAutoNum type="romanUcPeriod"/>
            </a:pPr>
            <a:r>
              <a:rPr lang="es-MX" sz="180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Rección combustión</a:t>
            </a:r>
            <a:endParaRPr lang="es-GT"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pPr>
            <a:r>
              <a:rPr lang="es-GT"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combustión es una reacción química de oxidación en la que un elemento combustible se combina con otro comburente (O2 (g) en forma de aire), desprendiendo calor y produciendo un óxido; la combustión es una reacción exotérmica (cuando en el proceso se libera calor se dice que es exotérmico.) debido a que su descomposición en los elementos libera, calor al quemar y luz al arder. Para que la reacción pueda llevarse a cabo debe alcanzarse la mezcla adecuada de combustible y aire, y se debe mantener la temperatura mínima de ignición.</a:t>
            </a:r>
          </a:p>
          <a:p>
            <a:pPr marL="457200" algn="just">
              <a:lnSpc>
                <a:spcPct val="107000"/>
              </a:lnSpc>
            </a:pPr>
            <a:endParaRPr lang="es-GT"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Tree>
    <p:extLst>
      <p:ext uri="{BB962C8B-B14F-4D97-AF65-F5344CB8AC3E}">
        <p14:creationId xmlns:p14="http://schemas.microsoft.com/office/powerpoint/2010/main" val="402666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02431A4-BC80-05B7-0289-715A3B4B3F39}"/>
              </a:ext>
            </a:extLst>
          </p:cNvPr>
          <p:cNvSpPr>
            <a:spLocks noGrp="1"/>
          </p:cNvSpPr>
          <p:nvPr>
            <p:ph type="subTitle" idx="1"/>
          </p:nvPr>
        </p:nvSpPr>
        <p:spPr>
          <a:xfrm>
            <a:off x="2589213" y="622853"/>
            <a:ext cx="8915399" cy="5280810"/>
          </a:xfrm>
        </p:spPr>
        <p:txBody>
          <a:bodyPr>
            <a:normAutofit lnSpcReduction="10000"/>
          </a:bodyPr>
          <a:lstStyle/>
          <a:p>
            <a:pPr marL="457200" algn="just">
              <a:lnSpc>
                <a:spcPct val="107000"/>
              </a:lnSpc>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 una reacción de oxidación tendremos: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Fases de la reacción de combustión (son tres)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Fase de pre reacción (formación de radicales).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Fase de Oxidación</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Fase de Terminación</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Clases de reacciones de combustión (Las reacciones se pueden clasificar según el modo en el cual transcurran de la siguiente manera)</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Combustión neutra o estequiométrico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Combustión incompleta o imperfecta (</a:t>
            </a:r>
            <a:r>
              <a:rPr lang="es-GT" sz="1800" dirty="0">
                <a:solidFill>
                  <a:srgbClr val="333333"/>
                </a:solidFill>
                <a:effectLst/>
                <a:latin typeface="Segoe UI" panose="020B0502040204020203" pitchFamily="34" charset="0"/>
                <a:ea typeface="Calibri" panose="020F0502020204030204" pitchFamily="34" charset="0"/>
                <a:cs typeface="Times New Roman" panose="02020603050405020304" pitchFamily="18" charset="0"/>
              </a:rPr>
              <a:t>Pueden ser de dos clases</a:t>
            </a: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Sólidos: Carbono (hollín). Provocan un ennegrecimiento de los humos de combustión</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ourier New" panose="02070309020205020404" pitchFamily="49" charset="0"/>
              <a:buChar char="o"/>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Gaseosos: CO, H2</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s-GT"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Combustión completa</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Tree>
    <p:extLst>
      <p:ext uri="{BB962C8B-B14F-4D97-AF65-F5344CB8AC3E}">
        <p14:creationId xmlns:p14="http://schemas.microsoft.com/office/powerpoint/2010/main" val="282203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02431A4-BC80-05B7-0289-715A3B4B3F39}"/>
              </a:ext>
            </a:extLst>
          </p:cNvPr>
          <p:cNvSpPr>
            <a:spLocks noGrp="1"/>
          </p:cNvSpPr>
          <p:nvPr>
            <p:ph type="subTitle" idx="1"/>
          </p:nvPr>
        </p:nvSpPr>
        <p:spPr>
          <a:xfrm>
            <a:off x="2589213" y="1656523"/>
            <a:ext cx="8915399" cy="4247140"/>
          </a:xfrm>
        </p:spPr>
        <p:txBody>
          <a:bodyPr>
            <a:normAutofit fontScale="85000" lnSpcReduction="10000"/>
          </a:bodyPr>
          <a:lstStyle/>
          <a:p>
            <a:pPr marL="342900" lvl="0" indent="-342900" algn="just">
              <a:lnSpc>
                <a:spcPct val="107000"/>
              </a:lnSpc>
              <a:buFont typeface="+mj-lt"/>
              <a:buAutoNum type="romanUcPeriod"/>
            </a:pPr>
            <a:r>
              <a:rPr lang="es-MX" sz="1900" u="sng" dirty="0">
                <a:solidFill>
                  <a:schemeClr val="tx1"/>
                </a:solidFill>
                <a:latin typeface="Times New Roman" panose="02020603050405020304" pitchFamily="18" charset="0"/>
                <a:cs typeface="Times New Roman" panose="02020603050405020304" pitchFamily="18" charset="0"/>
              </a:rPr>
              <a:t>Producción de Dióxido de carbono</a:t>
            </a:r>
            <a:endParaRPr lang="es-GT" sz="1900" u="sng" dirty="0">
              <a:solidFill>
                <a:schemeClr val="tx1"/>
              </a:solidFill>
              <a:latin typeface="Times New Roman" panose="02020603050405020304" pitchFamily="18" charset="0"/>
              <a:cs typeface="Times New Roman" panose="02020603050405020304" pitchFamily="18" charset="0"/>
            </a:endParaRPr>
          </a:p>
          <a:p>
            <a:pPr marL="457200" algn="just">
              <a:lnSpc>
                <a:spcPct val="107000"/>
              </a:lnSpc>
            </a:pPr>
            <a:r>
              <a:rPr lang="es-GT" sz="1900" dirty="0">
                <a:solidFill>
                  <a:schemeClr val="tx1"/>
                </a:solidFill>
                <a:latin typeface="Times New Roman" panose="02020603050405020304" pitchFamily="18" charset="0"/>
                <a:cs typeface="Times New Roman" panose="02020603050405020304" pitchFamily="18" charset="0"/>
              </a:rPr>
              <a:t>El dióxido de carbono (CO2) es el principal gas de efecto invernadero que se emite a raíz de las actividades del ser humano. El dióxido de carbono se hace presente de manera natural en la atmósfera como parte del ciclo del carbono de la Tierra (la circulación natural de carbono entre la atmósfera, los océanos, la tierra, las plantas y los animales). Las actividades del ser humano están alterando el ciclo del carbono: tanto porque suman más CO2 a la atmósfera como influenciando la capacidad de los disipadores naturales (como los bosques) para eliminar el CO2 de la atmósfera e influyendo sobre la capacidad de las tierras para almacenar carbono. Si bien las emisiones de CO2 provienen de diversas fuentes naturales, las emisiones relacionadas con las actividades del ser humano son las responsables del aumento que se ha registrado en la atmósfera desde la revolución industrial.</a:t>
            </a:r>
          </a:p>
          <a:p>
            <a:pPr marL="457200" algn="just">
              <a:lnSpc>
                <a:spcPct val="107000"/>
              </a:lnSpc>
            </a:pPr>
            <a:r>
              <a:rPr lang="es-GT" sz="1900" dirty="0">
                <a:solidFill>
                  <a:schemeClr val="tx1"/>
                </a:solidFill>
                <a:latin typeface="Times New Roman" panose="02020603050405020304" pitchFamily="18" charset="0"/>
                <a:cs typeface="Times New Roman" panose="02020603050405020304" pitchFamily="18" charset="0"/>
              </a:rPr>
              <a:t> </a:t>
            </a:r>
          </a:p>
          <a:p>
            <a:pPr marL="457200" algn="just">
              <a:lnSpc>
                <a:spcPct val="107000"/>
              </a:lnSpc>
              <a:spcAft>
                <a:spcPts val="800"/>
              </a:spcAft>
            </a:pPr>
            <a:r>
              <a:rPr lang="es-GT" sz="1900" dirty="0">
                <a:solidFill>
                  <a:schemeClr val="tx1"/>
                </a:solidFill>
                <a:latin typeface="Times New Roman" panose="02020603050405020304" pitchFamily="18" charset="0"/>
                <a:cs typeface="Times New Roman" panose="02020603050405020304" pitchFamily="18" charset="0"/>
              </a:rPr>
              <a:t>La principal actividad del ser humano que emite CO2 es la combustión de combustibles fósiles (carbón, gas natural y petróleo) para generar energía y con fines de transporte, aunque ciertos procesos industriales y cambios en el uso de la tierra también emiten CO2</a:t>
            </a:r>
          </a:p>
          <a:p>
            <a:endParaRPr lang="es-GT" dirty="0"/>
          </a:p>
        </p:txBody>
      </p:sp>
    </p:spTree>
    <p:extLst>
      <p:ext uri="{BB962C8B-B14F-4D97-AF65-F5344CB8AC3E}">
        <p14:creationId xmlns:p14="http://schemas.microsoft.com/office/powerpoint/2010/main" val="3252025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F06510A-6DCD-28D5-5FE7-E01ECF6334C5}"/>
              </a:ext>
            </a:extLst>
          </p:cNvPr>
          <p:cNvSpPr>
            <a:spLocks noGrp="1"/>
          </p:cNvSpPr>
          <p:nvPr>
            <p:ph type="title"/>
          </p:nvPr>
        </p:nvSpPr>
        <p:spPr>
          <a:xfrm>
            <a:off x="1469144" y="3251446"/>
            <a:ext cx="8911687" cy="1280890"/>
          </a:xfrm>
        </p:spPr>
        <p:txBody>
          <a:bodyPr>
            <a:normAutofit/>
          </a:bodyPr>
          <a:lstStyle/>
          <a:p>
            <a:pPr algn="ctr"/>
            <a:r>
              <a:rPr lang="es-MX" sz="7200" b="1" dirty="0">
                <a:highlight>
                  <a:srgbClr val="FF0000"/>
                </a:highlight>
              </a:rPr>
              <a:t>EXPERIMENTO NO. 1</a:t>
            </a:r>
            <a:endParaRPr lang="es-GT" sz="7200" b="1" dirty="0">
              <a:highlight>
                <a:srgbClr val="FF0000"/>
              </a:highlight>
            </a:endParaRPr>
          </a:p>
        </p:txBody>
      </p:sp>
    </p:spTree>
    <p:extLst>
      <p:ext uri="{BB962C8B-B14F-4D97-AF65-F5344CB8AC3E}">
        <p14:creationId xmlns:p14="http://schemas.microsoft.com/office/powerpoint/2010/main" val="477829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BBD0F-9AB8-4AED-964C-0195C196DB52}"/>
              </a:ext>
            </a:extLst>
          </p:cNvPr>
          <p:cNvSpPr>
            <a:spLocks noGrp="1"/>
          </p:cNvSpPr>
          <p:nvPr>
            <p:ph type="ctrTitle"/>
          </p:nvPr>
        </p:nvSpPr>
        <p:spPr>
          <a:xfrm>
            <a:off x="1524000" y="406400"/>
            <a:ext cx="9144000" cy="834571"/>
          </a:xfrm>
        </p:spPr>
        <p:txBody>
          <a:bodyPr>
            <a:normAutofit/>
          </a:bodyPr>
          <a:lstStyle/>
          <a:p>
            <a:endParaRPr lang="es-GT" sz="3600" dirty="0"/>
          </a:p>
        </p:txBody>
      </p:sp>
      <p:sp>
        <p:nvSpPr>
          <p:cNvPr id="3" name="Subtítulo 2">
            <a:extLst>
              <a:ext uri="{FF2B5EF4-FFF2-40B4-BE49-F238E27FC236}">
                <a16:creationId xmlns:a16="http://schemas.microsoft.com/office/drawing/2014/main" id="{E0684414-25C2-4A20-8218-351B5C1F7636}"/>
              </a:ext>
            </a:extLst>
          </p:cNvPr>
          <p:cNvSpPr>
            <a:spLocks noGrp="1"/>
          </p:cNvSpPr>
          <p:nvPr>
            <p:ph type="subTitle" idx="1"/>
          </p:nvPr>
        </p:nvSpPr>
        <p:spPr>
          <a:xfrm>
            <a:off x="2276475" y="2307365"/>
            <a:ext cx="8520410" cy="2911328"/>
          </a:xfrm>
        </p:spPr>
        <p:txBody>
          <a:bodyPr>
            <a:normAutofit/>
          </a:bodyPr>
          <a:lstStyle/>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Plato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Vaso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Bela </a:t>
            </a:r>
          </a:p>
          <a:p>
            <a:pPr marL="342900" indent="-342900" algn="l">
              <a:buFont typeface="Arial" panose="020B0604020202020204" pitchFamily="34" charset="0"/>
              <a:buChar char="•"/>
            </a:pPr>
            <a:r>
              <a:rPr lang="en-US" sz="3000" dirty="0">
                <a:latin typeface="Arial" panose="020B0604020202020204" pitchFamily="34" charset="0"/>
                <a:cs typeface="Arial" panose="020B0604020202020204" pitchFamily="34" charset="0"/>
              </a:rPr>
              <a:t>Agua </a:t>
            </a:r>
          </a:p>
          <a:p>
            <a:pPr marL="342900" indent="-342900" algn="l">
              <a:buFont typeface="Arial" panose="020B0604020202020204" pitchFamily="34" charset="0"/>
              <a:buChar char="•"/>
            </a:pPr>
            <a:r>
              <a:rPr lang="es-GT" sz="3000" dirty="0">
                <a:latin typeface="Arial" panose="020B0604020202020204" pitchFamily="34" charset="0"/>
                <a:cs typeface="Arial" panose="020B0604020202020204" pitchFamily="34" charset="0"/>
              </a:rPr>
              <a:t>Fosforo </a:t>
            </a:r>
          </a:p>
          <a:p>
            <a:pPr algn="l"/>
            <a:endParaRPr lang="es-GT" dirty="0"/>
          </a:p>
        </p:txBody>
      </p:sp>
      <p:pic>
        <p:nvPicPr>
          <p:cNvPr id="8" name="Imagen 7">
            <a:extLst>
              <a:ext uri="{FF2B5EF4-FFF2-40B4-BE49-F238E27FC236}">
                <a16:creationId xmlns:a16="http://schemas.microsoft.com/office/drawing/2014/main" id="{210B8CD8-7788-45FA-A82C-52BE46B44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175" y="1973336"/>
            <a:ext cx="4457700" cy="2911328"/>
          </a:xfrm>
          <a:prstGeom prst="rect">
            <a:avLst/>
          </a:prstGeom>
        </p:spPr>
      </p:pic>
    </p:spTree>
    <p:extLst>
      <p:ext uri="{BB962C8B-B14F-4D97-AF65-F5344CB8AC3E}">
        <p14:creationId xmlns:p14="http://schemas.microsoft.com/office/powerpoint/2010/main" val="379987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1497-65B6-41B3-9B52-1FF883886E60}"/>
              </a:ext>
            </a:extLst>
          </p:cNvPr>
          <p:cNvSpPr>
            <a:spLocks noGrp="1"/>
          </p:cNvSpPr>
          <p:nvPr>
            <p:ph type="title"/>
          </p:nvPr>
        </p:nvSpPr>
        <p:spPr>
          <a:xfrm>
            <a:off x="1640156" y="544735"/>
            <a:ext cx="8911687" cy="1280890"/>
          </a:xfrm>
        </p:spPr>
        <p:txBody>
          <a:bodyPr/>
          <a:lstStyle/>
          <a:p>
            <a:pPr algn="ctr"/>
            <a:r>
              <a:rPr lang="en-US" dirty="0">
                <a:latin typeface="Arial" panose="020B0604020202020204" pitchFamily="34" charset="0"/>
                <a:cs typeface="Arial" panose="020B0604020202020204" pitchFamily="34" charset="0"/>
              </a:rPr>
              <a:t>Procedimiento </a:t>
            </a:r>
            <a:endParaRPr lang="es-GT"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id="{94D8BA9B-2B25-491B-8006-D56A2C38FADF}"/>
              </a:ext>
            </a:extLst>
          </p:cNvPr>
          <p:cNvSpPr>
            <a:spLocks noGrp="1"/>
          </p:cNvSpPr>
          <p:nvPr>
            <p:ph idx="1"/>
          </p:nvPr>
        </p:nvSpPr>
        <p:spPr>
          <a:xfrm>
            <a:off x="838200" y="1825625"/>
            <a:ext cx="10515600" cy="4180892"/>
          </a:xfrm>
        </p:spPr>
        <p:txBody>
          <a:bodyPr>
            <a:normAutofit/>
          </a:bodyPr>
          <a:lstStyle/>
          <a:p>
            <a:r>
              <a:rPr lang="es-ES" sz="3600" b="0" i="0" dirty="0">
                <a:effectLst/>
                <a:latin typeface="Arial" panose="020B0604020202020204" pitchFamily="34" charset="0"/>
                <a:cs typeface="Arial" panose="020B0604020202020204" pitchFamily="34" charset="0"/>
              </a:rPr>
              <a:t>Llenamos la mitad del plato con agua. Pondremos la vela en medio y la encenderemos A continuación, tapamos la vela encendida con el vaso o bote poniéndolo boca abajo</a:t>
            </a:r>
            <a:endParaRPr lang="es-GT"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6716069"/>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B607AACC3449042BCF49D6ED422332F" ma:contentTypeVersion="2" ma:contentTypeDescription="Crear nuevo documento." ma:contentTypeScope="" ma:versionID="775a3ed0c03b2d889f1e95def4a128d0">
  <xsd:schema xmlns:xsd="http://www.w3.org/2001/XMLSchema" xmlns:xs="http://www.w3.org/2001/XMLSchema" xmlns:p="http://schemas.microsoft.com/office/2006/metadata/properties" xmlns:ns3="32a3cbdf-b0ed-40a8-8af8-c3e22539e925" targetNamespace="http://schemas.microsoft.com/office/2006/metadata/properties" ma:root="true" ma:fieldsID="f6c9a853c921d39010b7fa320d55919a" ns3:_="">
    <xsd:import namespace="32a3cbdf-b0ed-40a8-8af8-c3e22539e925"/>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a3cbdf-b0ed-40a8-8af8-c3e22539e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673DC9-EE57-48C5-95AD-53B8CFC81B2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2a3cbdf-b0ed-40a8-8af8-c3e22539e925"/>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DB6B7794-4829-4C72-9570-C742289073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a3cbdf-b0ed-40a8-8af8-c3e22539e9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1A4DA5-FDFA-4651-8515-F5C85A52AB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585</TotalTime>
  <Words>1787</Words>
  <Application>Microsoft Office PowerPoint</Application>
  <PresentationFormat>Panorámica</PresentationFormat>
  <Paragraphs>141</Paragraphs>
  <Slides>30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Arial</vt:lpstr>
      <vt:lpstr>Calibri</vt:lpstr>
      <vt:lpstr>Century Gothic</vt:lpstr>
      <vt:lpstr>Courier New</vt:lpstr>
      <vt:lpstr>Segoe UI</vt:lpstr>
      <vt:lpstr>Times New Roman</vt:lpstr>
      <vt:lpstr>Wingdings</vt:lpstr>
      <vt:lpstr>Wingdings 3</vt:lpstr>
      <vt:lpstr>Espiral</vt:lpstr>
      <vt:lpstr>Presentación de PowerPoint</vt:lpstr>
      <vt:lpstr>Presentación de PowerPoint</vt:lpstr>
      <vt:lpstr>Presentación de PowerPoint</vt:lpstr>
      <vt:lpstr>Reacción de Combustión, Producción de Dióxido de carbono</vt:lpstr>
      <vt:lpstr>Presentación de PowerPoint</vt:lpstr>
      <vt:lpstr>Presentación de PowerPoint</vt:lpstr>
      <vt:lpstr>EXPERIMENTO NO. 1</vt:lpstr>
      <vt:lpstr>Presentación de PowerPoint</vt:lpstr>
      <vt:lpstr>Procedimiento </vt:lpstr>
      <vt:lpstr>Primer paso Alistamos el plato con agua y la  vela la encendemos      Segundo  paso   Colocamos el vaso  encima de la vela   </vt:lpstr>
      <vt:lpstr> Tercer paso Esperamos a que se vaya apagando la vela    Cuarto paso  Analizamos que la vela se apago  y observamos la reaccion que  obtuvimos  </vt:lpstr>
      <vt:lpstr>Discusión de Resultados  </vt:lpstr>
      <vt:lpstr>EXPERIMENTO NO. 2 </vt:lpstr>
      <vt:lpstr>Segundo Experimento</vt:lpstr>
      <vt:lpstr>Procedimiento</vt:lpstr>
      <vt:lpstr>Presentación de PowerPoint</vt:lpstr>
      <vt:lpstr>Discusión de resultados</vt:lpstr>
      <vt:lpstr>EXPERIMENTO NO. 3</vt:lpstr>
      <vt:lpstr>3er. Experimento  Producción de Dióxido de Carbono </vt:lpstr>
      <vt:lpstr>Procedimiento </vt:lpstr>
      <vt:lpstr>Presentación de PowerPoint</vt:lpstr>
      <vt:lpstr>Presentación de PowerPoint</vt:lpstr>
      <vt:lpstr>Discusión de Resultados </vt:lpstr>
      <vt:lpstr>EXPERIMENTO NO. 4</vt:lpstr>
      <vt:lpstr>4to. Experimento  La presión y la vela </vt:lpstr>
      <vt:lpstr>Procedimiento </vt:lpstr>
      <vt:lpstr>Presentación de PowerPoint</vt:lpstr>
      <vt:lpstr>Ecuación Química para la reacción   En la reacción, la parafina de la vela se combina con oxígeno para dar lugar a dióxido de carbono y agua (y alguna otra cosa como carbón elemental o «carbonilla» que podemos olvidar.</vt:lpstr>
      <vt:lpstr>Discusion de resultados </vt:lpstr>
      <vt:lpstr>Conclusiones Generales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 Experimento</dc:title>
  <dc:creator>Bryan Gracia</dc:creator>
  <cp:lastModifiedBy>Ivan Rivera</cp:lastModifiedBy>
  <cp:revision>10</cp:revision>
  <dcterms:created xsi:type="dcterms:W3CDTF">2023-03-01T02:02:01Z</dcterms:created>
  <dcterms:modified xsi:type="dcterms:W3CDTF">2023-03-07T01:59:31Z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0x010100BB607AACC3449042BCF49D6ED422332F</vt:lpwstr>
  </property>
</Properties>
</file>